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76" r:id="rId3"/>
    <p:sldId id="280" r:id="rId4"/>
    <p:sldId id="283" r:id="rId5"/>
    <p:sldId id="284" r:id="rId6"/>
    <p:sldId id="257" r:id="rId7"/>
    <p:sldId id="258" r:id="rId8"/>
    <p:sldId id="281" r:id="rId9"/>
    <p:sldId id="289" r:id="rId10"/>
    <p:sldId id="286" r:id="rId11"/>
    <p:sldId id="287" r:id="rId12"/>
    <p:sldId id="285" r:id="rId13"/>
    <p:sldId id="290" r:id="rId14"/>
    <p:sldId id="292" r:id="rId15"/>
    <p:sldId id="294" r:id="rId16"/>
    <p:sldId id="291" r:id="rId17"/>
    <p:sldId id="295" r:id="rId18"/>
    <p:sldId id="296" r:id="rId19"/>
    <p:sldId id="297" r:id="rId20"/>
    <p:sldId id="298" r:id="rId21"/>
    <p:sldId id="299" r:id="rId22"/>
    <p:sldId id="300" r:id="rId23"/>
    <p:sldId id="301" r:id="rId24"/>
    <p:sldId id="302" r:id="rId25"/>
    <p:sldId id="303" r:id="rId26"/>
    <p:sldId id="304" r:id="rId27"/>
    <p:sldId id="275" r:id="rId28"/>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6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D8B46"/>
    <a:srgbClr val="00B0F0"/>
    <a:srgbClr val="2C2C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083E6E3-FA7D-4D7B-A595-EF9225AFEA82}" styleName="浅色样式 1 - 强调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799B23B-EC83-4686-B30A-512413B5E67A}" styleName="浅色样式 3 - 强调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ED083AE6-46FA-4A59-8FB0-9F97EB10719F}" styleName="浅色样式 3 - 强调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00A15C55-8517-42AA-B614-E9B94910E393}" styleName="中度样式 2 - 强调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D27102A9-8310-4765-A935-A1911B00CA55}" styleName="浅色样式 1 - 强调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1E171933-4619-4E11-9A3F-F7608DF75F80}" styleName="中度样式 1 - 强调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8B1032C-EA38-4F05-BA0D-38AFFFC7BED3}" styleName="浅色样式 3 - 强调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910" autoAdjust="0"/>
    <p:restoredTop sz="74700" autoAdjust="0"/>
  </p:normalViewPr>
  <p:slideViewPr>
    <p:cSldViewPr snapToGrid="0" showGuides="1">
      <p:cViewPr varScale="1">
        <p:scale>
          <a:sx n="118" d="100"/>
          <a:sy n="118" d="100"/>
        </p:scale>
        <p:origin x="1722" y="108"/>
      </p:cViewPr>
      <p:guideLst>
        <p:guide orient="horz" pos="2137"/>
        <p:guide pos="3863"/>
      </p:guideLst>
    </p:cSldViewPr>
  </p:slideViewPr>
  <p:notesTextViewPr>
    <p:cViewPr>
      <p:scale>
        <a:sx n="1" d="1"/>
        <a:sy n="1" d="1"/>
      </p:scale>
      <p:origin x="0" y="-1002"/>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8" Type="http://schemas.openxmlformats.org/officeDocument/2006/relationships/slide" Target="slides/slide7.xml"/></Relationships>
</file>

<file path=ppt/media/image1.png>
</file>

<file path=ppt/media/image2.png>
</file>

<file path=ppt/media/image3.tiff>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D62F5BD-5648-4223-8D90-D5276EA4D7E0}" type="datetimeFigureOut">
              <a:rPr lang="zh-CN" altLang="en-US" smtClean="0"/>
              <a:pPr/>
              <a:t>2022/8/26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92002F-FB5B-4646-BA5E-A49F3E4D26CF}" type="slidenum">
              <a:rPr lang="zh-CN" altLang="en-US" smtClean="0"/>
              <a:pPr/>
              <a:t>‹#›</a:t>
            </a:fld>
            <a:endParaRPr lang="zh-CN" altLang="en-US"/>
          </a:p>
        </p:txBody>
      </p:sp>
    </p:spTree>
    <p:extLst>
      <p:ext uri="{BB962C8B-B14F-4D97-AF65-F5344CB8AC3E}">
        <p14:creationId xmlns:p14="http://schemas.microsoft.com/office/powerpoint/2010/main" val="740097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因为我们前面狼人杀都玩得比较揪心，今天我们来纸上谈兵，谈谈怎么玩狼人杀。</a:t>
            </a:r>
            <a:endParaRPr lang="en-US" altLang="zh-CN" dirty="0"/>
          </a:p>
          <a:p>
            <a:endParaRPr lang="en-US" altLang="zh-CN" dirty="0"/>
          </a:p>
          <a:p>
            <a:r>
              <a:rPr lang="zh-CN" altLang="en-US" dirty="0"/>
              <a:t>那既然要从理论层面研究狼人杀，那就不得不提到博弈论</a:t>
            </a: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92500" lnSpcReduction="20000"/>
          </a:bodyPr>
          <a:lstStyle/>
          <a:p>
            <a:r>
              <a:rPr lang="zh-CN" altLang="en-US" dirty="0"/>
              <a:t>这里引申一下三国时期的一场著名战役，赤壁之战。</a:t>
            </a:r>
            <a:endParaRPr lang="en-US" altLang="zh-CN" dirty="0"/>
          </a:p>
          <a:p>
            <a:r>
              <a:rPr lang="zh-CN" altLang="en-US" dirty="0"/>
              <a:t>众所周知，在三国时期论综合实例排名，那是： 曹操 </a:t>
            </a:r>
            <a:r>
              <a:rPr lang="en-US" altLang="zh-CN" dirty="0"/>
              <a:t>&gt; </a:t>
            </a:r>
            <a:r>
              <a:rPr lang="zh-CN" altLang="en-US" dirty="0"/>
              <a:t>孙权 </a:t>
            </a:r>
            <a:r>
              <a:rPr lang="en-US" altLang="zh-CN" dirty="0"/>
              <a:t>&gt; </a:t>
            </a:r>
            <a:r>
              <a:rPr lang="zh-CN" altLang="en-US" dirty="0"/>
              <a:t>刘备。</a:t>
            </a:r>
            <a:endParaRPr lang="en-US" altLang="zh-CN" dirty="0"/>
          </a:p>
          <a:p>
            <a:endParaRPr lang="en-US" altLang="zh-CN" dirty="0"/>
          </a:p>
          <a:p>
            <a:r>
              <a:rPr lang="zh-CN" altLang="en-US" dirty="0"/>
              <a:t>在赤壁之战的时候，曹操一个不小心把孙权摁在地上打得半死，</a:t>
            </a:r>
            <a:endParaRPr lang="en-US" altLang="zh-CN" dirty="0"/>
          </a:p>
          <a:p>
            <a:r>
              <a:rPr lang="zh-CN" altLang="en-US" dirty="0"/>
              <a:t>所以为了对抗 曹操，当时 孙权 和 刘备 就结成同盟， 成就了以少胜多的经典一战。</a:t>
            </a:r>
            <a:endParaRPr lang="en-US" altLang="zh-CN" dirty="0"/>
          </a:p>
          <a:p>
            <a:r>
              <a:rPr lang="zh-CN" altLang="en-US" dirty="0"/>
              <a:t>虽然赤壁之战孙刘好不容易打赢了曹操，刘备也拦住了曹操，本来可以补刀补死曹操的，但是偏偏却派关羽守华容道，关羽这个“二五仔”就义薄云天把曹操放了。</a:t>
            </a:r>
            <a:endParaRPr lang="en-US" altLang="zh-CN" dirty="0"/>
          </a:p>
          <a:p>
            <a:endParaRPr lang="en-US" altLang="zh-CN" dirty="0"/>
          </a:p>
          <a:p>
            <a:r>
              <a:rPr lang="zh-CN" altLang="en-US" dirty="0"/>
              <a:t>刘备为什么要这么做呢，其实这个是可以用博弈论去解释的。</a:t>
            </a:r>
            <a:endParaRPr lang="en-US" altLang="zh-CN" dirty="0"/>
          </a:p>
          <a:p>
            <a:r>
              <a:rPr lang="zh-CN" altLang="en-US" dirty="0"/>
              <a:t>首先我们简化一下这段历史，曹孙刘 对应 甲乙丙三国，</a:t>
            </a:r>
            <a:endParaRPr lang="en-US" altLang="zh-CN" dirty="0"/>
          </a:p>
          <a:p>
            <a:r>
              <a:rPr lang="zh-CN" altLang="en-US" dirty="0"/>
              <a:t>这三个国家轮流交战，其中：</a:t>
            </a:r>
            <a:endParaRPr lang="en-US" altLang="zh-CN" dirty="0"/>
          </a:p>
          <a:p>
            <a:endParaRPr lang="en-US" altLang="zh-CN" dirty="0"/>
          </a:p>
          <a:p>
            <a:pPr marL="171450" indent="-171450">
              <a:buFont typeface="Arial" panose="020B0604020202020204" pitchFamily="34" charset="0"/>
              <a:buChar char="•"/>
            </a:pPr>
            <a:r>
              <a:rPr lang="zh-CN" altLang="en-US" dirty="0"/>
              <a:t>甲进攻任意一方的成功率是 </a:t>
            </a:r>
            <a:r>
              <a:rPr lang="en-US" altLang="zh-CN" dirty="0"/>
              <a:t>80%</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乙进攻任意一方的成功率是 </a:t>
            </a:r>
            <a:r>
              <a:rPr lang="en-US" altLang="zh-CN" dirty="0"/>
              <a:t>60%</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丙进攻任意一方的成功率是 </a:t>
            </a:r>
            <a:r>
              <a:rPr lang="en-US" altLang="zh-CN" dirty="0"/>
              <a:t>40%</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ltLang="zh-CN" dirty="0"/>
          </a:p>
          <a:p>
            <a:pPr marL="0" indent="0">
              <a:buFont typeface="Arial" panose="020B0604020202020204" pitchFamily="34" charset="0"/>
              <a:buNone/>
            </a:pPr>
            <a:r>
              <a:rPr lang="zh-CN" altLang="en-US" dirty="0"/>
              <a:t>为了方便推演，我们再定一些规则：</a:t>
            </a:r>
            <a:endParaRPr lang="en-US" altLang="zh-CN" dirty="0"/>
          </a:p>
          <a:p>
            <a:pPr marL="171450" indent="-171450">
              <a:buFont typeface="Arial" panose="020B0604020202020204" pitchFamily="34" charset="0"/>
              <a:buChar char="•"/>
            </a:pPr>
            <a:r>
              <a:rPr lang="zh-CN" altLang="en-US" dirty="0"/>
              <a:t>三个国家都互相清楚每一方的进攻能力</a:t>
            </a:r>
            <a:endParaRPr lang="en-US" altLang="zh-CN" dirty="0"/>
          </a:p>
          <a:p>
            <a:pPr marL="171450" indent="-171450">
              <a:buFont typeface="Arial" panose="020B0604020202020204" pitchFamily="34" charset="0"/>
              <a:buChar char="•"/>
            </a:pPr>
            <a:r>
              <a:rPr lang="zh-CN" altLang="en-US" dirty="0"/>
              <a:t>每一轮交战的时候，每方只能选择一方进攻</a:t>
            </a:r>
            <a:endParaRPr lang="en-US" altLang="zh-CN" dirty="0"/>
          </a:p>
          <a:p>
            <a:pPr marL="171450" indent="-171450">
              <a:buFont typeface="Arial" panose="020B0604020202020204" pitchFamily="34" charset="0"/>
              <a:buChar char="•"/>
            </a:pPr>
            <a:r>
              <a:rPr lang="zh-CN" altLang="en-US" dirty="0"/>
              <a:t>只要某个国家的主城被攻占，就属战败被灭国，不考虑是否还有剩余兵力</a:t>
            </a:r>
            <a:endParaRPr lang="en-US" altLang="zh-CN" dirty="0"/>
          </a:p>
          <a:p>
            <a:pPr marL="171450" indent="-171450">
              <a:buFont typeface="Arial" panose="020B0604020202020204" pitchFamily="34" charset="0"/>
              <a:buChar char="•"/>
            </a:pPr>
            <a:r>
              <a:rPr lang="zh-CN" altLang="en-US" dirty="0"/>
              <a:t>若一轮交战结束后，被进攻方还存活，他就可以通过补兵恢复进攻能力，进攻成功率不变</a:t>
            </a:r>
            <a:endParaRPr lang="en-US" altLang="zh-CN" dirty="0"/>
          </a:p>
          <a:p>
            <a:pPr marL="171450" indent="-171450">
              <a:buFont typeface="Arial" panose="020B0604020202020204" pitchFamily="34" charset="0"/>
              <a:buChar char="•"/>
            </a:pPr>
            <a:endParaRPr lang="en-US" altLang="zh-CN" dirty="0"/>
          </a:p>
          <a:p>
            <a:pPr marL="0" indent="0">
              <a:buFont typeface="Arial" panose="020B0604020202020204" pitchFamily="34" charset="0"/>
              <a:buNone/>
            </a:pPr>
            <a:r>
              <a:rPr lang="zh-CN" altLang="en-US" dirty="0"/>
              <a:t>那么问题了，在第一轮交战结束后，谁的生存几率最大？</a:t>
            </a:r>
            <a:endParaRPr lang="en-US" altLang="zh-CN" dirty="0"/>
          </a:p>
          <a:p>
            <a:pPr marL="0" indent="0">
              <a:buFont typeface="Arial" panose="020B0604020202020204" pitchFamily="34" charset="0"/>
              <a:buNone/>
            </a:pP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10</a:t>
            </a:fld>
            <a:endParaRPr lang="zh-CN" altLang="en-US"/>
          </a:p>
        </p:txBody>
      </p:sp>
    </p:spTree>
    <p:extLst>
      <p:ext uri="{BB962C8B-B14F-4D97-AF65-F5344CB8AC3E}">
        <p14:creationId xmlns:p14="http://schemas.microsoft.com/office/powerpoint/2010/main" val="29428040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70000" lnSpcReduction="20000"/>
          </a:bodyPr>
          <a:lstStyle/>
          <a:p>
            <a:r>
              <a:rPr lang="zh-CN" altLang="en-US" dirty="0"/>
              <a:t>为了解决这个问题，我们可以分析一下三者之间的策略</a:t>
            </a:r>
            <a:endParaRPr lang="en-US" altLang="zh-CN" dirty="0"/>
          </a:p>
          <a:p>
            <a:endParaRPr lang="en-US" altLang="zh-CN" dirty="0"/>
          </a:p>
          <a:p>
            <a:pPr marL="171450" indent="-171450">
              <a:buFont typeface="Arial" panose="020B0604020202020204" pitchFamily="34" charset="0"/>
              <a:buChar char="•"/>
            </a:pPr>
            <a:r>
              <a:rPr lang="zh-CN" altLang="en-US" dirty="0"/>
              <a:t>对于甲来讲，只有 乙 或 丙 会攻击他，但是 乙 的成功率是 </a:t>
            </a:r>
            <a:r>
              <a:rPr lang="en-US" altLang="zh-CN" dirty="0"/>
              <a:t>60%</a:t>
            </a:r>
            <a:r>
              <a:rPr lang="zh-CN" altLang="en-US" dirty="0"/>
              <a:t>， 丙 只有 </a:t>
            </a:r>
            <a:r>
              <a:rPr lang="en-US" altLang="zh-CN" dirty="0"/>
              <a:t>40%</a:t>
            </a:r>
            <a:r>
              <a:rPr lang="zh-CN" altLang="en-US" dirty="0"/>
              <a:t>，显然 乙的威胁更大，所以甲希望把乙干掉，因此甲一定会进攻乙</a:t>
            </a:r>
            <a:endParaRPr lang="en-US" altLang="zh-CN" dirty="0"/>
          </a:p>
          <a:p>
            <a:pPr marL="171450" indent="-171450">
              <a:buFont typeface="Arial" panose="020B0604020202020204" pitchFamily="34" charset="0"/>
              <a:buChar char="•"/>
            </a:pPr>
            <a:r>
              <a:rPr lang="zh-CN" altLang="en-US" dirty="0"/>
              <a:t>类似地，对于 乙 来讲，甲的威胁最大，他一定会选择进攻甲</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对于丙来说，甲乙都是威胁，但是甲的威胁最大，他也会选择进攻甲</a:t>
            </a:r>
            <a:endParaRPr lang="en-US" altLang="zh-CN" dirty="0"/>
          </a:p>
          <a:p>
            <a:endParaRPr lang="en-US" altLang="zh-CN" dirty="0"/>
          </a:p>
          <a:p>
            <a:r>
              <a:rPr lang="zh-CN" altLang="en-US" dirty="0"/>
              <a:t>所以 乙 和 丙 自然而然就会结成同盟</a:t>
            </a:r>
            <a:r>
              <a:rPr lang="en-US" altLang="zh-CN" dirty="0"/>
              <a:t>, </a:t>
            </a:r>
            <a:r>
              <a:rPr lang="zh-CN" altLang="en-US" dirty="0"/>
              <a:t>可以算一下在这个情境下三者的存活率</a:t>
            </a:r>
            <a:r>
              <a:rPr lang="en-US" altLang="zh-CN" dirty="0"/>
              <a:t>:</a:t>
            </a:r>
          </a:p>
          <a:p>
            <a:endParaRPr lang="en-US" altLang="zh-CN" dirty="0"/>
          </a:p>
          <a:p>
            <a:pPr marL="171450" indent="-171450">
              <a:buFont typeface="Arial" panose="020B0604020202020204" pitchFamily="34" charset="0"/>
              <a:buChar char="•"/>
            </a:pPr>
            <a:r>
              <a:rPr lang="zh-CN" altLang="en-US" dirty="0"/>
              <a:t>甲被乙丙同时进攻，他想存活必须是乙丙均进攻失败，所以甲存活率是</a:t>
            </a:r>
            <a:r>
              <a:rPr lang="en-US" altLang="zh-CN" dirty="0"/>
              <a:t>24%</a:t>
            </a:r>
          </a:p>
          <a:p>
            <a:pPr marL="171450" indent="-171450">
              <a:buFont typeface="Arial" panose="020B0604020202020204" pitchFamily="34" charset="0"/>
              <a:buChar char="•"/>
            </a:pPr>
            <a:r>
              <a:rPr lang="zh-CN" altLang="en-US" dirty="0"/>
              <a:t>乙只被甲进攻，甲进攻失败率是</a:t>
            </a:r>
            <a:r>
              <a:rPr lang="en-US" altLang="zh-CN" dirty="0"/>
              <a:t>20%</a:t>
            </a:r>
            <a:r>
              <a:rPr lang="zh-CN" altLang="en-US" dirty="0"/>
              <a:t>，所以乙存活率是</a:t>
            </a:r>
            <a:r>
              <a:rPr lang="en-US" altLang="zh-CN" dirty="0"/>
              <a:t>20%</a:t>
            </a:r>
          </a:p>
          <a:p>
            <a:pPr marL="171450" indent="-171450">
              <a:buFont typeface="Arial" panose="020B0604020202020204" pitchFamily="34" charset="0"/>
              <a:buChar char="•"/>
            </a:pPr>
            <a:r>
              <a:rPr lang="zh-CN" altLang="en-US" dirty="0"/>
              <a:t>丙没有人进攻他，存活率是 </a:t>
            </a:r>
            <a:r>
              <a:rPr lang="en-US" altLang="zh-CN" dirty="0"/>
              <a:t>100%</a:t>
            </a:r>
          </a:p>
          <a:p>
            <a:endParaRPr lang="en-US" altLang="zh-CN" dirty="0"/>
          </a:p>
          <a:p>
            <a:r>
              <a:rPr lang="zh-CN" altLang="en-US" dirty="0"/>
              <a:t>反而是能力最差的丙存活几率最高。 </a:t>
            </a:r>
            <a:endParaRPr lang="en-US" altLang="zh-CN" dirty="0"/>
          </a:p>
          <a:p>
            <a:r>
              <a:rPr lang="zh-CN" altLang="en-US" dirty="0"/>
              <a:t>联想三国的情形，曹操的能力最强，孙权和刘备都联合起来对抗曹操，而曹操和孙权都不会把刘备当作进攻的主要目标，反而刘备是最安全的。</a:t>
            </a:r>
            <a:endParaRPr lang="en-US" altLang="zh-CN" dirty="0"/>
          </a:p>
          <a:p>
            <a:r>
              <a:rPr lang="zh-CN" altLang="en-US" dirty="0"/>
              <a:t>刘备很清楚自己是最弱的，选择把曹操放走，目的就是保持三足鼎立之势，避免在曹操死后直面第二大集团孙权，从而提高自己的存活率。</a:t>
            </a:r>
            <a:endParaRPr lang="en-US" altLang="zh-CN" dirty="0"/>
          </a:p>
          <a:p>
            <a:r>
              <a:rPr lang="zh-CN" altLang="en-US" dirty="0"/>
              <a:t>只要曹操不死，刘备就可以看着曹操和孙权互掐，开心的时候还能背后捅一刀。</a:t>
            </a:r>
            <a:endParaRPr lang="en-US" altLang="zh-CN" dirty="0"/>
          </a:p>
          <a:p>
            <a:endParaRPr lang="en-US" altLang="zh-CN" dirty="0"/>
          </a:p>
          <a:p>
            <a:r>
              <a:rPr lang="en-US" altLang="zh-CN" dirty="0"/>
              <a:t>======</a:t>
            </a:r>
          </a:p>
          <a:p>
            <a:endParaRPr lang="en-US" altLang="zh-CN" dirty="0"/>
          </a:p>
          <a:p>
            <a:r>
              <a:rPr lang="zh-CN" altLang="en-US" dirty="0"/>
              <a:t>在现实生活中这也是很常见的，甲就是特别优秀的一类人，会遭到其他人的嫉妒，而丙因为没什么能力，大家都不把他放在眼里，</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这也就是所谓的英雄创造历史，庸人繁衍子孙。</a:t>
            </a:r>
            <a:endParaRPr lang="en-US" altLang="zh-CN" dirty="0"/>
          </a:p>
          <a:p>
            <a:endParaRPr lang="en-US" altLang="zh-CN" dirty="0"/>
          </a:p>
          <a:p>
            <a:r>
              <a:rPr lang="zh-CN" altLang="en-US" dirty="0"/>
              <a:t>有人就觉得这很消极，难道我明明实力很强，为了活下来一定要做丙吗？ </a:t>
            </a:r>
            <a:endParaRPr lang="en-US" altLang="zh-CN" dirty="0"/>
          </a:p>
          <a:p>
            <a:r>
              <a:rPr lang="zh-CN" altLang="en-US" dirty="0"/>
              <a:t>其实不是的，这个三足之势有一个前提条件，就是信息对所有人都是公开透明的，大家彼此知道所有人的进攻成功率。</a:t>
            </a:r>
            <a:endParaRPr lang="en-US" altLang="zh-CN" dirty="0"/>
          </a:p>
          <a:p>
            <a:r>
              <a:rPr lang="zh-CN" altLang="en-US" dirty="0"/>
              <a:t>在现实生活中很多时候其实并不清楚别人的进攻成功率，也就是所谓的 不完全信息博弈。</a:t>
            </a:r>
            <a:endParaRPr lang="en-US" altLang="zh-CN" dirty="0"/>
          </a:p>
          <a:p>
            <a:endParaRPr lang="en-US" altLang="zh-CN" dirty="0"/>
          </a:p>
          <a:p>
            <a:r>
              <a:rPr lang="zh-CN" altLang="en-US" dirty="0"/>
              <a:t>那么在不完全信息的情况下，这个博弈会发生什么变化呢？</a:t>
            </a:r>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11</a:t>
            </a:fld>
            <a:endParaRPr lang="zh-CN" altLang="en-US"/>
          </a:p>
        </p:txBody>
      </p:sp>
    </p:spTree>
    <p:extLst>
      <p:ext uri="{BB962C8B-B14F-4D97-AF65-F5344CB8AC3E}">
        <p14:creationId xmlns:p14="http://schemas.microsoft.com/office/powerpoint/2010/main" val="28517219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比如说，甲为了防止乙和丙联合进攻他，于是大放烟雾弹，宣称自己很弱。</a:t>
            </a:r>
            <a:endParaRPr lang="en-US" altLang="zh-CN" dirty="0"/>
          </a:p>
          <a:p>
            <a:r>
              <a:rPr lang="zh-CN" altLang="en-US" dirty="0"/>
              <a:t>乙和丙也这么干，都宣称自己很弱鸡。</a:t>
            </a:r>
            <a:endParaRPr lang="en-US" altLang="zh-CN" dirty="0"/>
          </a:p>
          <a:p>
            <a:r>
              <a:rPr lang="zh-CN" altLang="en-US" dirty="0"/>
              <a:t>于是三方都不清楚彼此的真正实力。</a:t>
            </a:r>
            <a:endParaRPr lang="en-US" altLang="zh-CN" dirty="0"/>
          </a:p>
          <a:p>
            <a:endParaRPr lang="en-US" altLang="zh-CN" dirty="0"/>
          </a:p>
          <a:p>
            <a:r>
              <a:rPr lang="zh-CN" altLang="en-US" dirty="0"/>
              <a:t>那么这个时候甲乙丙会选择什么呢？ 会选择随机进攻。</a:t>
            </a:r>
            <a:endParaRPr lang="en-US" altLang="zh-CN" dirty="0"/>
          </a:p>
          <a:p>
            <a:r>
              <a:rPr lang="zh-CN" altLang="en-US" dirty="0"/>
              <a:t>在这个情况下，在第一轮的交战就会有 </a:t>
            </a:r>
            <a:r>
              <a:rPr lang="en-US" altLang="zh-CN" dirty="0"/>
              <a:t>2^3 = 8 </a:t>
            </a:r>
            <a:r>
              <a:rPr lang="zh-CN" altLang="en-US" dirty="0"/>
              <a:t>种可能。</a:t>
            </a:r>
            <a:endParaRPr lang="en-US" altLang="zh-CN" dirty="0"/>
          </a:p>
          <a:p>
            <a:endParaRPr lang="en-US" altLang="zh-CN" dirty="0"/>
          </a:p>
          <a:p>
            <a:r>
              <a:rPr lang="zh-CN" altLang="en-US" dirty="0"/>
              <a:t>时间关系我列了个表：</a:t>
            </a:r>
            <a:endParaRPr lang="en-US" altLang="zh-CN" dirty="0"/>
          </a:p>
          <a:p>
            <a:pPr marL="171450" indent="-171450">
              <a:buFont typeface="Arial" panose="020B0604020202020204" pitchFamily="34" charset="0"/>
              <a:buChar char="•"/>
            </a:pPr>
            <a:r>
              <a:rPr lang="zh-CN" altLang="en-US" dirty="0"/>
              <a:t>场景一：甲</a:t>
            </a:r>
            <a:r>
              <a:rPr lang="en-US" altLang="zh-CN" dirty="0"/>
              <a:t>-&gt;</a:t>
            </a:r>
            <a:r>
              <a:rPr lang="zh-CN" altLang="en-US" dirty="0"/>
              <a:t>乙，乙丙</a:t>
            </a:r>
            <a:r>
              <a:rPr lang="en-US" altLang="zh-CN" dirty="0"/>
              <a:t>-&gt;</a:t>
            </a:r>
            <a:r>
              <a:rPr lang="zh-CN" altLang="en-US" dirty="0"/>
              <a:t>甲</a:t>
            </a:r>
            <a:endParaRPr lang="en-US" altLang="zh-CN" dirty="0"/>
          </a:p>
          <a:p>
            <a:pPr marL="171450" indent="-171450">
              <a:buFont typeface="Arial" panose="020B0604020202020204" pitchFamily="34" charset="0"/>
              <a:buChar char="•"/>
            </a:pPr>
            <a:r>
              <a:rPr lang="zh-CN" altLang="en-US" dirty="0"/>
              <a:t>场景二：甲丙</a:t>
            </a:r>
            <a:r>
              <a:rPr lang="en-US" altLang="zh-CN" dirty="0"/>
              <a:t>-&gt;</a:t>
            </a:r>
            <a:r>
              <a:rPr lang="zh-CN" altLang="en-US" dirty="0"/>
              <a:t>乙，乙</a:t>
            </a:r>
            <a:r>
              <a:rPr lang="en-US" altLang="zh-CN" dirty="0"/>
              <a:t>-&gt;</a:t>
            </a:r>
            <a:r>
              <a:rPr lang="zh-CN" altLang="en-US" dirty="0"/>
              <a:t>甲</a:t>
            </a:r>
            <a:endParaRPr lang="en-US" altLang="zh-CN" dirty="0"/>
          </a:p>
          <a:p>
            <a:pPr marL="171450" indent="-171450">
              <a:buFont typeface="Arial" panose="020B0604020202020204" pitchFamily="34" charset="0"/>
              <a:buChar char="•"/>
            </a:pPr>
            <a:r>
              <a:rPr lang="en-US" altLang="zh-CN" dirty="0"/>
              <a:t>……</a:t>
            </a:r>
          </a:p>
          <a:p>
            <a:endParaRPr lang="en-US" altLang="zh-CN" dirty="0"/>
          </a:p>
          <a:p>
            <a:r>
              <a:rPr lang="zh-CN" altLang="en-US" dirty="0"/>
              <a:t>对每一种情况甲乙丙的存活率加权求和，得到他们这一轮交战结束的存活率</a:t>
            </a:r>
            <a:endParaRPr lang="en-US" altLang="zh-CN" dirty="0"/>
          </a:p>
          <a:p>
            <a:r>
              <a:rPr lang="zh-CN" altLang="en-US" dirty="0"/>
              <a:t>显然在信息不透明的情况下，甲的存活率可以从 </a:t>
            </a:r>
            <a:r>
              <a:rPr lang="en-US" altLang="zh-CN" dirty="0"/>
              <a:t>24%</a:t>
            </a:r>
            <a:r>
              <a:rPr lang="zh-CN" altLang="en-US" dirty="0"/>
              <a:t> 提升到 </a:t>
            </a:r>
            <a:r>
              <a:rPr lang="en-US" altLang="zh-CN" dirty="0"/>
              <a:t>56%</a:t>
            </a:r>
            <a:r>
              <a:rPr lang="zh-CN" altLang="en-US" dirty="0"/>
              <a:t>， 而丙的存活率则下降到最低的 </a:t>
            </a:r>
            <a:r>
              <a:rPr lang="en-US" altLang="zh-CN" dirty="0"/>
              <a:t>42%</a:t>
            </a:r>
          </a:p>
          <a:p>
            <a:r>
              <a:rPr lang="zh-CN" altLang="en-US" dirty="0"/>
              <a:t>说明我们优秀的同时还低调的话，就不容易被淘汰。</a:t>
            </a:r>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12</a:t>
            </a:fld>
            <a:endParaRPr lang="zh-CN" altLang="en-US"/>
          </a:p>
        </p:txBody>
      </p:sp>
    </p:spTree>
    <p:extLst>
      <p:ext uri="{BB962C8B-B14F-4D97-AF65-F5344CB8AC3E}">
        <p14:creationId xmlns:p14="http://schemas.microsoft.com/office/powerpoint/2010/main" val="12747607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前面讲得都是静态博弈的内容，接下来我们再简单聊一下动态博弈。</a:t>
            </a:r>
            <a:endParaRPr lang="en-US" altLang="zh-CN" dirty="0"/>
          </a:p>
          <a:p>
            <a:endParaRPr lang="en-US" altLang="zh-CN" dirty="0"/>
          </a:p>
          <a:p>
            <a:r>
              <a:rPr lang="zh-CN" altLang="en-US" dirty="0"/>
              <a:t>在静态博弈的时候，各方的决策都是同时的，所以相对会更容易做推演。</a:t>
            </a:r>
            <a:endParaRPr lang="en-US" altLang="zh-CN" dirty="0"/>
          </a:p>
          <a:p>
            <a:r>
              <a:rPr lang="zh-CN" altLang="en-US" dirty="0"/>
              <a:t>而在动态博弈的是哈，各方的决策是有顺序性的，这时候对局会开始变得复杂。</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13</a:t>
            </a:fld>
            <a:endParaRPr lang="zh-CN" altLang="en-US"/>
          </a:p>
        </p:txBody>
      </p:sp>
    </p:spTree>
    <p:extLst>
      <p:ext uri="{BB962C8B-B14F-4D97-AF65-F5344CB8AC3E}">
        <p14:creationId xmlns:p14="http://schemas.microsoft.com/office/powerpoint/2010/main" val="35820780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92500" lnSpcReduction="20000"/>
          </a:bodyPr>
          <a:lstStyle/>
          <a:p>
            <a:r>
              <a:rPr lang="zh-CN" altLang="en-US" dirty="0"/>
              <a:t>这里还是通过一个故事来解说，叫三姬分金。</a:t>
            </a:r>
            <a:endParaRPr lang="en-US" altLang="zh-CN" dirty="0"/>
          </a:p>
          <a:p>
            <a:r>
              <a:rPr lang="zh-CN" altLang="en-US" dirty="0"/>
              <a:t>有一天韩非子到大王那里想要军饷，刚好发现有三个妃子在分 </a:t>
            </a:r>
            <a:r>
              <a:rPr lang="en-US" altLang="zh-CN" dirty="0"/>
              <a:t>100</a:t>
            </a:r>
            <a:r>
              <a:rPr lang="zh-CN" altLang="en-US" dirty="0"/>
              <a:t> 个金币。</a:t>
            </a:r>
            <a:endParaRPr lang="en-US" altLang="zh-CN" dirty="0"/>
          </a:p>
          <a:p>
            <a:r>
              <a:rPr lang="zh-CN" altLang="en-US" dirty="0"/>
              <a:t>韩非子就说你们三个人这么玩没意思，咱们玩点更刺激的。</a:t>
            </a:r>
            <a:endParaRPr lang="en-US" altLang="zh-CN" dirty="0"/>
          </a:p>
          <a:p>
            <a:endParaRPr lang="en-US" altLang="zh-CN" dirty="0"/>
          </a:p>
          <a:p>
            <a:r>
              <a:rPr lang="zh-CN" altLang="en-US" dirty="0"/>
              <a:t>我们可以定一个规则，</a:t>
            </a:r>
            <a:endParaRPr lang="en-US" altLang="zh-CN" dirty="0"/>
          </a:p>
          <a:p>
            <a:pPr marL="171450" indent="-171450">
              <a:buFont typeface="Arial" panose="020B0604020202020204" pitchFamily="34" charset="0"/>
              <a:buChar char="•"/>
            </a:pPr>
            <a:r>
              <a:rPr lang="zh-CN" altLang="en-US" dirty="0"/>
              <a:t>你们 </a:t>
            </a:r>
            <a:r>
              <a:rPr lang="en-US" altLang="zh-CN" dirty="0"/>
              <a:t>A</a:t>
            </a:r>
            <a:r>
              <a:rPr lang="zh-CN" altLang="en-US" dirty="0"/>
              <a:t> </a:t>
            </a:r>
            <a:r>
              <a:rPr lang="en-US" altLang="zh-CN" dirty="0"/>
              <a:t>B</a:t>
            </a:r>
            <a:r>
              <a:rPr lang="zh-CN" altLang="en-US" dirty="0"/>
              <a:t> </a:t>
            </a:r>
            <a:r>
              <a:rPr lang="en-US" altLang="zh-CN" dirty="0"/>
              <a:t>C</a:t>
            </a:r>
            <a:r>
              <a:rPr lang="zh-CN" altLang="en-US" dirty="0"/>
              <a:t> 三个人，按顺序提议每个人拿多少个金币（</a:t>
            </a:r>
            <a:r>
              <a:rPr lang="en-US" altLang="zh-CN" dirty="0"/>
              <a:t>A</a:t>
            </a:r>
            <a:r>
              <a:rPr lang="zh-CN" altLang="en-US" dirty="0"/>
              <a:t> 先提，</a:t>
            </a:r>
            <a:r>
              <a:rPr lang="en-US" altLang="zh-CN" dirty="0"/>
              <a:t>B</a:t>
            </a:r>
            <a:r>
              <a:rPr lang="zh-CN" altLang="en-US" dirty="0"/>
              <a:t> 后提，</a:t>
            </a:r>
            <a:r>
              <a:rPr lang="en-US" altLang="zh-CN" dirty="0"/>
              <a:t>C</a:t>
            </a:r>
            <a:r>
              <a:rPr lang="zh-CN" altLang="en-US" dirty="0"/>
              <a:t> 最后提）</a:t>
            </a:r>
            <a:endParaRPr lang="en-US" altLang="zh-CN" dirty="0"/>
          </a:p>
          <a:p>
            <a:pPr marL="171450" indent="-171450">
              <a:buFont typeface="Arial" panose="020B0604020202020204" pitchFamily="34" charset="0"/>
              <a:buChar char="•"/>
            </a:pPr>
            <a:r>
              <a:rPr lang="zh-CN" altLang="en-US" dirty="0"/>
              <a:t>如果提议未获半数以上通过（不包括半数），那么提议就无效，而且提议人要处死</a:t>
            </a:r>
            <a:endParaRPr lang="en-US" altLang="zh-CN" dirty="0"/>
          </a:p>
          <a:p>
            <a:pPr marL="171450" indent="-171450">
              <a:buFont typeface="Arial" panose="020B0604020202020204" pitchFamily="34" charset="0"/>
              <a:buChar char="•"/>
            </a:pPr>
            <a:r>
              <a:rPr lang="zh-CN" altLang="en-US" dirty="0"/>
              <a:t>如果提议通过，那就按这个规则分金币</a:t>
            </a:r>
            <a:endParaRPr lang="en-US" altLang="zh-CN" dirty="0"/>
          </a:p>
          <a:p>
            <a:endParaRPr lang="en-US" altLang="zh-CN" dirty="0"/>
          </a:p>
          <a:p>
            <a:r>
              <a:rPr lang="zh-CN" altLang="en-US" dirty="0"/>
              <a:t>然后我们做一些假设，</a:t>
            </a:r>
            <a:endParaRPr lang="en-US" altLang="zh-CN" dirty="0"/>
          </a:p>
          <a:p>
            <a:pPr marL="171450" indent="-171450">
              <a:buFont typeface="Arial" panose="020B0604020202020204" pitchFamily="34" charset="0"/>
              <a:buChar char="•"/>
            </a:pPr>
            <a:r>
              <a:rPr lang="zh-CN" altLang="en-US" dirty="0"/>
              <a:t>首先这三个人都是理性的，她们都知道如何选择会使得自己的收益最大化</a:t>
            </a:r>
            <a:endParaRPr lang="en-US" altLang="zh-CN" dirty="0"/>
          </a:p>
          <a:p>
            <a:pPr marL="171450" indent="-171450">
              <a:buFont typeface="Arial" panose="020B0604020202020204" pitchFamily="34" charset="0"/>
              <a:buChar char="•"/>
            </a:pPr>
            <a:r>
              <a:rPr lang="zh-CN" altLang="en-US" dirty="0"/>
              <a:t>其次就是她们都是邪恶的，就是在自己的收益最大化的前提下，如果还可以多杀人，那就多杀人，这样其他人死了金币还是我的，还可以得到大王宠幸</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那么在这个前提下， </a:t>
            </a:r>
            <a:r>
              <a:rPr lang="en-US" altLang="zh-CN" dirty="0"/>
              <a:t>A</a:t>
            </a:r>
            <a:r>
              <a:rPr lang="zh-CN" altLang="en-US" dirty="0"/>
              <a:t> 会做什么提议呢？</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大家可以想一下。</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r>
              <a:rPr lang="zh-CN" altLang="en-US" dirty="0"/>
              <a:t>一般来说， </a:t>
            </a:r>
            <a:r>
              <a:rPr lang="en-US" altLang="zh-CN" dirty="0"/>
              <a:t>A</a:t>
            </a:r>
            <a:r>
              <a:rPr lang="zh-CN" altLang="en-US" dirty="0"/>
              <a:t> 先选，</a:t>
            </a:r>
            <a:r>
              <a:rPr lang="en-US" altLang="zh-CN" dirty="0"/>
              <a:t>B</a:t>
            </a:r>
            <a:r>
              <a:rPr lang="zh-CN" altLang="en-US" dirty="0"/>
              <a:t>次之，</a:t>
            </a:r>
            <a:r>
              <a:rPr lang="en-US" altLang="zh-CN" dirty="0"/>
              <a:t>C</a:t>
            </a:r>
            <a:r>
              <a:rPr lang="zh-CN" altLang="en-US" dirty="0"/>
              <a:t>最后选，那么 </a:t>
            </a:r>
            <a:r>
              <a:rPr lang="en-US" altLang="zh-CN" dirty="0"/>
              <a:t>A</a:t>
            </a:r>
            <a:r>
              <a:rPr lang="zh-CN" altLang="en-US" dirty="0"/>
              <a:t> 是不是很危险？</a:t>
            </a:r>
            <a:endParaRPr lang="en-US" altLang="zh-CN" dirty="0"/>
          </a:p>
          <a:p>
            <a:r>
              <a:rPr lang="zh-CN" altLang="en-US" dirty="0"/>
              <a:t>因为不论 </a:t>
            </a:r>
            <a:r>
              <a:rPr lang="en-US" altLang="zh-CN" dirty="0"/>
              <a:t>A</a:t>
            </a:r>
            <a:r>
              <a:rPr lang="zh-CN" altLang="en-US" dirty="0"/>
              <a:t> 怎么选，只要 </a:t>
            </a:r>
            <a:r>
              <a:rPr lang="en-US" altLang="zh-CN" dirty="0"/>
              <a:t>B</a:t>
            </a:r>
            <a:r>
              <a:rPr lang="zh-CN" altLang="en-US" dirty="0"/>
              <a:t> 和 </a:t>
            </a:r>
            <a:r>
              <a:rPr lang="en-US" altLang="zh-CN" dirty="0"/>
              <a:t>C</a:t>
            </a:r>
            <a:r>
              <a:rPr lang="zh-CN" altLang="en-US" dirty="0"/>
              <a:t> 都不同意，</a:t>
            </a:r>
            <a:r>
              <a:rPr lang="en-US" altLang="zh-CN" dirty="0"/>
              <a:t>B</a:t>
            </a:r>
            <a:r>
              <a:rPr lang="zh-CN" altLang="en-US" dirty="0"/>
              <a:t> 和 </a:t>
            </a:r>
            <a:r>
              <a:rPr lang="en-US" altLang="zh-CN" dirty="0"/>
              <a:t>C</a:t>
            </a:r>
            <a:r>
              <a:rPr lang="zh-CN" altLang="en-US" dirty="0"/>
              <a:t> 都可以拿到更多钱，还可以杀死 </a:t>
            </a:r>
            <a:r>
              <a:rPr lang="en-US" altLang="zh-CN" dirty="0"/>
              <a:t>A</a:t>
            </a:r>
            <a:r>
              <a:rPr lang="zh-CN" altLang="en-US" dirty="0"/>
              <a:t>，对不对？</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r>
              <a:rPr lang="zh-CN" altLang="en-US" dirty="0"/>
              <a:t>其实不是这样子的，我们可以来分析一下为什么</a:t>
            </a:r>
            <a:endParaRPr lang="en-US" altLang="zh-CN" dirty="0"/>
          </a:p>
          <a:p>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14</a:t>
            </a:fld>
            <a:endParaRPr lang="zh-CN" altLang="en-US"/>
          </a:p>
        </p:txBody>
      </p:sp>
    </p:spTree>
    <p:extLst>
      <p:ext uri="{BB962C8B-B14F-4D97-AF65-F5344CB8AC3E}">
        <p14:creationId xmlns:p14="http://schemas.microsoft.com/office/powerpoint/2010/main" val="32610903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40000" lnSpcReduction="20000"/>
          </a:bodyPr>
          <a:lstStyle/>
          <a:p>
            <a:r>
              <a:rPr lang="zh-CN" altLang="en-US" dirty="0"/>
              <a:t>假如现在只剩下 </a:t>
            </a:r>
            <a:r>
              <a:rPr lang="en-US" altLang="zh-CN" dirty="0"/>
              <a:t>B</a:t>
            </a:r>
            <a:r>
              <a:rPr lang="zh-CN" altLang="en-US" dirty="0"/>
              <a:t> 和 </a:t>
            </a:r>
            <a:r>
              <a:rPr lang="en-US" altLang="zh-CN" dirty="0"/>
              <a:t>C</a:t>
            </a:r>
            <a:r>
              <a:rPr lang="zh-CN" altLang="en-US" dirty="0"/>
              <a:t> 两个人。</a:t>
            </a:r>
            <a:endParaRPr lang="en-US" altLang="zh-CN" dirty="0"/>
          </a:p>
          <a:p>
            <a:r>
              <a:rPr lang="zh-CN" altLang="en-US" dirty="0"/>
              <a:t>在这种情况下 </a:t>
            </a:r>
            <a:r>
              <a:rPr lang="en-US" altLang="zh-CN" dirty="0"/>
              <a:t>A</a:t>
            </a:r>
            <a:r>
              <a:rPr lang="zh-CN" altLang="en-US" dirty="0"/>
              <a:t> 已经被杀了，不论 </a:t>
            </a:r>
            <a:r>
              <a:rPr lang="en-US" altLang="zh-CN" dirty="0"/>
              <a:t>B</a:t>
            </a:r>
            <a:r>
              <a:rPr lang="zh-CN" altLang="en-US" dirty="0"/>
              <a:t> 怎么提议， </a:t>
            </a:r>
            <a:r>
              <a:rPr lang="en-US" altLang="zh-CN" dirty="0"/>
              <a:t>C</a:t>
            </a:r>
            <a:r>
              <a:rPr lang="zh-CN" altLang="en-US" dirty="0"/>
              <a:t> 都会杀掉 </a:t>
            </a:r>
            <a:r>
              <a:rPr lang="en-US" altLang="zh-CN" dirty="0"/>
              <a:t>B</a:t>
            </a:r>
          </a:p>
          <a:p>
            <a:r>
              <a:rPr lang="zh-CN" altLang="en-US" dirty="0"/>
              <a:t>因为只要 </a:t>
            </a:r>
            <a:r>
              <a:rPr lang="en-US" altLang="zh-CN" dirty="0"/>
              <a:t>C</a:t>
            </a:r>
            <a:r>
              <a:rPr lang="zh-CN" altLang="en-US" dirty="0"/>
              <a:t> 否决，那么 </a:t>
            </a:r>
            <a:r>
              <a:rPr lang="en-US" altLang="zh-CN" dirty="0"/>
              <a:t>B</a:t>
            </a:r>
            <a:r>
              <a:rPr lang="zh-CN" altLang="en-US" dirty="0"/>
              <a:t> 的提议就未获半数以上通过， </a:t>
            </a:r>
            <a:r>
              <a:rPr lang="en-US" altLang="zh-CN" dirty="0"/>
              <a:t>B</a:t>
            </a:r>
            <a:r>
              <a:rPr lang="zh-CN" altLang="en-US" dirty="0"/>
              <a:t> 就得死，然后 </a:t>
            </a:r>
            <a:r>
              <a:rPr lang="en-US" altLang="zh-CN" dirty="0"/>
              <a:t>C</a:t>
            </a:r>
            <a:r>
              <a:rPr lang="zh-CN" altLang="en-US" dirty="0"/>
              <a:t> 就可以拿到全部的金币</a:t>
            </a:r>
            <a:endParaRPr lang="en-US" altLang="zh-CN" dirty="0"/>
          </a:p>
          <a:p>
            <a:r>
              <a:rPr lang="en-US" altLang="zh-CN" dirty="0"/>
              <a:t>B</a:t>
            </a:r>
            <a:r>
              <a:rPr lang="zh-CN" altLang="en-US" dirty="0"/>
              <a:t> 说那我把全部的金币都给你不行吗？</a:t>
            </a:r>
            <a:endParaRPr lang="en-US" altLang="zh-CN" dirty="0"/>
          </a:p>
          <a:p>
            <a:r>
              <a:rPr lang="en-US" altLang="zh-CN" dirty="0"/>
              <a:t>C</a:t>
            </a:r>
            <a:r>
              <a:rPr lang="zh-CN" altLang="en-US" dirty="0"/>
              <a:t> 说你可以给我，但我还是要把你杀掉，这样我不单能拿到所有金币，还能杀掉你，还能得到大王宠幸，毕竟人性本恶。</a:t>
            </a:r>
            <a:endParaRPr lang="en-US" altLang="zh-CN" dirty="0"/>
          </a:p>
          <a:p>
            <a:endParaRPr lang="en-US" altLang="zh-CN" dirty="0"/>
          </a:p>
          <a:p>
            <a:r>
              <a:rPr lang="en-US" altLang="zh-CN" dirty="0"/>
              <a:t>B</a:t>
            </a:r>
            <a:r>
              <a:rPr lang="zh-CN" altLang="en-US" dirty="0"/>
              <a:t> 知道这个结果，所以她为了保命，会无条件支持 </a:t>
            </a:r>
            <a:r>
              <a:rPr lang="en-US" altLang="zh-CN" dirty="0"/>
              <a:t>A</a:t>
            </a:r>
            <a:r>
              <a:rPr lang="zh-CN" altLang="en-US" dirty="0"/>
              <a:t> 的所有提议</a:t>
            </a:r>
            <a:endParaRPr lang="en-US" altLang="zh-CN" dirty="0"/>
          </a:p>
          <a:p>
            <a:r>
              <a:rPr lang="zh-CN" altLang="en-US" dirty="0"/>
              <a:t>然后 </a:t>
            </a:r>
            <a:r>
              <a:rPr lang="en-US" altLang="zh-CN" dirty="0"/>
              <a:t>A</a:t>
            </a:r>
            <a:r>
              <a:rPr lang="zh-CN" altLang="en-US" dirty="0"/>
              <a:t> 也知道 </a:t>
            </a:r>
            <a:r>
              <a:rPr lang="en-US" altLang="zh-CN" dirty="0"/>
              <a:t>B</a:t>
            </a:r>
            <a:r>
              <a:rPr lang="zh-CN" altLang="en-US" dirty="0"/>
              <a:t> 一定会支持自己，所以 </a:t>
            </a:r>
            <a:r>
              <a:rPr lang="en-US" altLang="zh-CN" dirty="0"/>
              <a:t>A</a:t>
            </a:r>
            <a:r>
              <a:rPr lang="zh-CN" altLang="en-US" dirty="0"/>
              <a:t> 就可以随便提议了。</a:t>
            </a:r>
            <a:endParaRPr lang="en-US" altLang="zh-CN" dirty="0"/>
          </a:p>
          <a:p>
            <a:r>
              <a:rPr lang="zh-CN" altLang="en-US" dirty="0"/>
              <a:t>于是 </a:t>
            </a:r>
            <a:r>
              <a:rPr lang="en-US" altLang="zh-CN" dirty="0"/>
              <a:t>A</a:t>
            </a:r>
            <a:r>
              <a:rPr lang="zh-CN" altLang="en-US" dirty="0"/>
              <a:t> 可以这么提议：我拿 </a:t>
            </a:r>
            <a:r>
              <a:rPr lang="en-US" altLang="zh-CN" dirty="0"/>
              <a:t>100</a:t>
            </a:r>
            <a:r>
              <a:rPr lang="zh-CN" altLang="en-US" dirty="0"/>
              <a:t> 个金币， </a:t>
            </a:r>
            <a:r>
              <a:rPr lang="en-US" altLang="zh-CN" dirty="0"/>
              <a:t>B</a:t>
            </a:r>
            <a:r>
              <a:rPr lang="zh-CN" altLang="en-US" dirty="0"/>
              <a:t> 和 </a:t>
            </a:r>
            <a:r>
              <a:rPr lang="en-US" altLang="zh-CN" dirty="0"/>
              <a:t>C</a:t>
            </a:r>
            <a:r>
              <a:rPr lang="zh-CN" altLang="en-US" dirty="0"/>
              <a:t> 你们就不要拿了。</a:t>
            </a:r>
            <a:endParaRPr lang="en-US" altLang="zh-CN" dirty="0"/>
          </a:p>
          <a:p>
            <a:endParaRPr lang="en-US" altLang="zh-CN" dirty="0"/>
          </a:p>
          <a:p>
            <a:r>
              <a:rPr lang="en-US" altLang="zh-CN" dirty="0"/>
              <a:t>B</a:t>
            </a:r>
            <a:r>
              <a:rPr lang="zh-CN" altLang="en-US" dirty="0"/>
              <a:t> 会不会同意？ 会同意，因为如果 </a:t>
            </a:r>
            <a:r>
              <a:rPr lang="en-US" altLang="zh-CN" dirty="0"/>
              <a:t>B</a:t>
            </a:r>
            <a:r>
              <a:rPr lang="zh-CN" altLang="en-US" dirty="0"/>
              <a:t> 不同意，她就要死</a:t>
            </a:r>
            <a:endParaRPr lang="en-US" altLang="zh-CN" dirty="0"/>
          </a:p>
          <a:p>
            <a:r>
              <a:rPr lang="en-US" altLang="zh-CN" dirty="0"/>
              <a:t>C</a:t>
            </a:r>
            <a:r>
              <a:rPr lang="zh-CN" altLang="en-US" dirty="0"/>
              <a:t> 会不会同意？ </a:t>
            </a:r>
            <a:r>
              <a:rPr lang="en-US" altLang="zh-CN" dirty="0"/>
              <a:t>A</a:t>
            </a:r>
            <a:r>
              <a:rPr lang="zh-CN" altLang="en-US" dirty="0"/>
              <a:t> 才不管 </a:t>
            </a:r>
            <a:r>
              <a:rPr lang="en-US" altLang="zh-CN" dirty="0"/>
              <a:t>C</a:t>
            </a:r>
            <a:r>
              <a:rPr lang="zh-CN" altLang="en-US" dirty="0"/>
              <a:t> 同不同意，因为只要 </a:t>
            </a:r>
            <a:r>
              <a:rPr lang="en-US" altLang="zh-CN" dirty="0"/>
              <a:t>A</a:t>
            </a:r>
            <a:r>
              <a:rPr lang="zh-CN" altLang="en-US" dirty="0"/>
              <a:t> </a:t>
            </a:r>
            <a:r>
              <a:rPr lang="en-US" altLang="zh-CN" dirty="0"/>
              <a:t>B</a:t>
            </a:r>
            <a:r>
              <a:rPr lang="zh-CN" altLang="en-US" dirty="0"/>
              <a:t> 同意就已经超过半数了，方案就会通过</a:t>
            </a:r>
            <a:endParaRPr lang="en-US" altLang="zh-CN" dirty="0"/>
          </a:p>
          <a:p>
            <a:endParaRPr lang="en-US" altLang="zh-CN" dirty="0"/>
          </a:p>
          <a:p>
            <a:r>
              <a:rPr lang="en-US" altLang="zh-CN" dirty="0"/>
              <a:t>==========</a:t>
            </a:r>
          </a:p>
          <a:p>
            <a:endParaRPr lang="en-US" altLang="zh-CN" dirty="0"/>
          </a:p>
          <a:p>
            <a:r>
              <a:rPr lang="zh-CN" altLang="en-US" dirty="0"/>
              <a:t>然后我们不妨再假设再来一个人 </a:t>
            </a:r>
            <a:r>
              <a:rPr lang="en-US" altLang="zh-CN" dirty="0"/>
              <a:t>M</a:t>
            </a:r>
            <a:r>
              <a:rPr lang="zh-CN" altLang="en-US" dirty="0"/>
              <a:t>，他要在 </a:t>
            </a:r>
            <a:r>
              <a:rPr lang="en-US" altLang="zh-CN" dirty="0"/>
              <a:t>A</a:t>
            </a:r>
            <a:r>
              <a:rPr lang="zh-CN" altLang="en-US" dirty="0"/>
              <a:t> 之前先选，那么情况会有什么变化呢？</a:t>
            </a:r>
            <a:endParaRPr lang="en-US" altLang="zh-CN" dirty="0"/>
          </a:p>
          <a:p>
            <a:endParaRPr lang="en-US" altLang="zh-CN" dirty="0"/>
          </a:p>
          <a:p>
            <a:r>
              <a:rPr lang="zh-CN" altLang="en-US" dirty="0"/>
              <a:t>现在大王 </a:t>
            </a:r>
            <a:r>
              <a:rPr lang="en-US" altLang="zh-CN" dirty="0"/>
              <a:t>M</a:t>
            </a:r>
            <a:r>
              <a:rPr lang="zh-CN" altLang="en-US" dirty="0"/>
              <a:t>  发现这个游戏也挺好玩的，他也知道这个游戏规则，知道 </a:t>
            </a:r>
            <a:r>
              <a:rPr lang="en-US" altLang="zh-CN" dirty="0"/>
              <a:t>A</a:t>
            </a:r>
            <a:r>
              <a:rPr lang="zh-CN" altLang="en-US" dirty="0"/>
              <a:t> 怎么选。</a:t>
            </a:r>
            <a:endParaRPr lang="en-US" altLang="zh-CN" dirty="0"/>
          </a:p>
          <a:p>
            <a:r>
              <a:rPr lang="en-US" altLang="zh-CN" dirty="0"/>
              <a:t>M</a:t>
            </a:r>
            <a:r>
              <a:rPr lang="zh-CN" altLang="en-US" dirty="0"/>
              <a:t> 会想，如果我死了，</a:t>
            </a:r>
            <a:r>
              <a:rPr lang="en-US" altLang="zh-CN" dirty="0"/>
              <a:t>A</a:t>
            </a:r>
            <a:r>
              <a:rPr lang="zh-CN" altLang="en-US" dirty="0"/>
              <a:t> 就会独吞 </a:t>
            </a:r>
            <a:r>
              <a:rPr lang="en-US" altLang="zh-CN" dirty="0"/>
              <a:t>100</a:t>
            </a:r>
            <a:r>
              <a:rPr lang="zh-CN" altLang="en-US" dirty="0"/>
              <a:t> 个金币，那我怎么让自己的收益最大化呢？</a:t>
            </a:r>
            <a:endParaRPr lang="en-US" altLang="zh-CN" dirty="0"/>
          </a:p>
          <a:p>
            <a:r>
              <a:rPr lang="zh-CN" altLang="en-US" dirty="0"/>
              <a:t>现在 </a:t>
            </a:r>
            <a:r>
              <a:rPr lang="en-US" altLang="zh-CN" dirty="0"/>
              <a:t>B</a:t>
            </a:r>
            <a:r>
              <a:rPr lang="zh-CN" altLang="en-US" dirty="0"/>
              <a:t> 和 </a:t>
            </a:r>
            <a:r>
              <a:rPr lang="en-US" altLang="zh-CN" dirty="0"/>
              <a:t>C</a:t>
            </a:r>
            <a:r>
              <a:rPr lang="zh-CN" altLang="en-US" dirty="0"/>
              <a:t> 只有 </a:t>
            </a:r>
            <a:r>
              <a:rPr lang="en-US" altLang="zh-CN" dirty="0"/>
              <a:t>0</a:t>
            </a:r>
            <a:r>
              <a:rPr lang="zh-CN" altLang="en-US" dirty="0"/>
              <a:t> 个金币，但如果我给他们各 </a:t>
            </a:r>
            <a:r>
              <a:rPr lang="en-US" altLang="zh-CN" dirty="0"/>
              <a:t>1</a:t>
            </a:r>
            <a:r>
              <a:rPr lang="zh-CN" altLang="en-US" dirty="0"/>
              <a:t> 个金币，他们是不是得感激我？</a:t>
            </a:r>
            <a:endParaRPr lang="en-US" altLang="zh-CN" dirty="0"/>
          </a:p>
          <a:p>
            <a:r>
              <a:rPr lang="zh-CN" altLang="en-US" dirty="0"/>
              <a:t>所以 </a:t>
            </a:r>
            <a:r>
              <a:rPr lang="en-US" altLang="zh-CN" dirty="0"/>
              <a:t>M</a:t>
            </a:r>
            <a:r>
              <a:rPr lang="zh-CN" altLang="en-US" dirty="0"/>
              <a:t> 会这样分： 我拿 </a:t>
            </a:r>
            <a:r>
              <a:rPr lang="en-US" altLang="zh-CN" dirty="0"/>
              <a:t>98</a:t>
            </a:r>
            <a:r>
              <a:rPr lang="zh-CN" altLang="en-US" dirty="0"/>
              <a:t> 个金币， </a:t>
            </a:r>
            <a:r>
              <a:rPr lang="en-US" altLang="zh-CN" dirty="0"/>
              <a:t>B</a:t>
            </a:r>
            <a:r>
              <a:rPr lang="zh-CN" altLang="en-US" dirty="0"/>
              <a:t> 和 </a:t>
            </a:r>
            <a:r>
              <a:rPr lang="en-US" altLang="zh-CN" dirty="0"/>
              <a:t>C</a:t>
            </a:r>
            <a:r>
              <a:rPr lang="zh-CN" altLang="en-US" dirty="0"/>
              <a:t> 各拿 </a:t>
            </a:r>
            <a:r>
              <a:rPr lang="en-US" altLang="zh-CN" dirty="0"/>
              <a:t>1</a:t>
            </a:r>
            <a:r>
              <a:rPr lang="zh-CN" altLang="en-US" dirty="0"/>
              <a:t> 个金币， </a:t>
            </a:r>
            <a:r>
              <a:rPr lang="en-US" altLang="zh-CN" dirty="0"/>
              <a:t>A</a:t>
            </a:r>
            <a:r>
              <a:rPr lang="zh-CN" altLang="en-US" dirty="0"/>
              <a:t> 你就不要拿了。</a:t>
            </a:r>
            <a:endParaRPr lang="en-US" altLang="zh-CN" dirty="0"/>
          </a:p>
          <a:p>
            <a:endParaRPr lang="en-US" altLang="zh-CN" dirty="0"/>
          </a:p>
          <a:p>
            <a:r>
              <a:rPr lang="zh-CN" altLang="en-US" dirty="0"/>
              <a:t>这种情况下 </a:t>
            </a:r>
            <a:r>
              <a:rPr lang="en-US" altLang="zh-CN" dirty="0"/>
              <a:t>B</a:t>
            </a:r>
            <a:r>
              <a:rPr lang="zh-CN" altLang="en-US" dirty="0"/>
              <a:t> 和 </a:t>
            </a:r>
            <a:r>
              <a:rPr lang="en-US" altLang="zh-CN" dirty="0"/>
              <a:t>C</a:t>
            </a:r>
            <a:r>
              <a:rPr lang="zh-CN" altLang="en-US" dirty="0"/>
              <a:t> 会不会同意 ？ </a:t>
            </a:r>
            <a:endParaRPr lang="en-US" altLang="zh-CN" dirty="0"/>
          </a:p>
          <a:p>
            <a:r>
              <a:rPr lang="zh-CN" altLang="en-US" dirty="0"/>
              <a:t>会同意，因为如果他们不同意， </a:t>
            </a:r>
            <a:r>
              <a:rPr lang="en-US" altLang="zh-CN" dirty="0"/>
              <a:t>A</a:t>
            </a:r>
            <a:r>
              <a:rPr lang="zh-CN" altLang="en-US" dirty="0"/>
              <a:t> 就会把 </a:t>
            </a:r>
            <a:r>
              <a:rPr lang="en-US" altLang="zh-CN" dirty="0"/>
              <a:t>M</a:t>
            </a:r>
            <a:r>
              <a:rPr lang="zh-CN" altLang="en-US" dirty="0"/>
              <a:t> 杀掉，那他们就什么也没有； </a:t>
            </a:r>
            <a:endParaRPr lang="en-US" altLang="zh-CN" dirty="0"/>
          </a:p>
          <a:p>
            <a:r>
              <a:rPr lang="zh-CN" altLang="en-US" dirty="0"/>
              <a:t>同意的话他们至少还能拿到 </a:t>
            </a:r>
            <a:r>
              <a:rPr lang="en-US" altLang="zh-CN" dirty="0"/>
              <a:t>1</a:t>
            </a:r>
            <a:r>
              <a:rPr lang="zh-CN" altLang="en-US" dirty="0"/>
              <a:t> 个金币。</a:t>
            </a:r>
            <a:endParaRPr lang="en-US" altLang="zh-CN" dirty="0"/>
          </a:p>
          <a:p>
            <a:r>
              <a:rPr lang="zh-CN" altLang="en-US" dirty="0"/>
              <a:t>因为这个时候提议已经超过半数通过了，</a:t>
            </a:r>
            <a:r>
              <a:rPr lang="en-US" altLang="zh-CN" dirty="0"/>
              <a:t>A</a:t>
            </a:r>
            <a:r>
              <a:rPr lang="zh-CN" altLang="en-US" dirty="0"/>
              <a:t> 同不同意就已经没所谓了。</a:t>
            </a:r>
            <a:endParaRPr lang="en-US" altLang="zh-CN" dirty="0"/>
          </a:p>
          <a:p>
            <a:endParaRPr lang="en-US" altLang="zh-CN" dirty="0"/>
          </a:p>
          <a:p>
            <a:r>
              <a:rPr lang="en-US" altLang="zh-CN" dirty="0"/>
              <a:t>======</a:t>
            </a:r>
          </a:p>
          <a:p>
            <a:endParaRPr lang="en-US" altLang="zh-CN" dirty="0"/>
          </a:p>
          <a:p>
            <a:r>
              <a:rPr lang="zh-CN" altLang="en-US" dirty="0"/>
              <a:t>其实这个现象在生活中是很常见的，我们叫 </a:t>
            </a:r>
            <a:r>
              <a:rPr lang="en-US" altLang="zh-CN" dirty="0"/>
              <a:t>M</a:t>
            </a:r>
            <a:r>
              <a:rPr lang="zh-CN" altLang="en-US" dirty="0"/>
              <a:t> 做什么？ 叫 先手优势。</a:t>
            </a:r>
            <a:endParaRPr lang="en-US" altLang="zh-CN" dirty="0"/>
          </a:p>
          <a:p>
            <a:r>
              <a:rPr lang="en-US" altLang="zh-CN" dirty="0"/>
              <a:t>M</a:t>
            </a:r>
            <a:r>
              <a:rPr lang="zh-CN" altLang="en-US" dirty="0"/>
              <a:t> 为什么可以拿 </a:t>
            </a:r>
            <a:r>
              <a:rPr lang="en-US" altLang="zh-CN" dirty="0"/>
              <a:t>98</a:t>
            </a:r>
            <a:r>
              <a:rPr lang="zh-CN" altLang="en-US" dirty="0"/>
              <a:t> 个金币？ 因为他先选，他可以在一定的规则下使得自己的收益最大化，所以他就有先手优势。</a:t>
            </a:r>
            <a:endParaRPr lang="en-US" altLang="zh-CN" dirty="0"/>
          </a:p>
          <a:p>
            <a:r>
              <a:rPr lang="en-US" altLang="zh-CN" dirty="0"/>
              <a:t>B</a:t>
            </a:r>
            <a:r>
              <a:rPr lang="zh-CN" altLang="en-US" dirty="0"/>
              <a:t> 和 </a:t>
            </a:r>
            <a:r>
              <a:rPr lang="en-US" altLang="zh-CN" dirty="0"/>
              <a:t>C</a:t>
            </a:r>
            <a:r>
              <a:rPr lang="zh-CN" altLang="en-US" dirty="0"/>
              <a:t> 呢？ 他们最后选择，没有什么决策力， 但是他们是低端人群。 低端人群有什么好处呢？他们是 </a:t>
            </a:r>
            <a:r>
              <a:rPr lang="en-US" altLang="zh-CN" dirty="0"/>
              <a:t>M</a:t>
            </a:r>
            <a:r>
              <a:rPr lang="zh-CN" altLang="en-US" dirty="0"/>
              <a:t> 的拉拢对象。</a:t>
            </a:r>
            <a:endParaRPr lang="en-US" altLang="zh-CN" dirty="0"/>
          </a:p>
          <a:p>
            <a:r>
              <a:rPr lang="zh-CN" altLang="en-US" dirty="0"/>
              <a:t>为什么 </a:t>
            </a:r>
            <a:r>
              <a:rPr lang="en-US" altLang="zh-CN" dirty="0"/>
              <a:t>M</a:t>
            </a:r>
            <a:r>
              <a:rPr lang="zh-CN" altLang="en-US" dirty="0"/>
              <a:t> 要拉拢 </a:t>
            </a:r>
            <a:r>
              <a:rPr lang="en-US" altLang="zh-CN" dirty="0"/>
              <a:t>B</a:t>
            </a:r>
            <a:r>
              <a:rPr lang="zh-CN" altLang="en-US" dirty="0"/>
              <a:t> 和 </a:t>
            </a:r>
            <a:r>
              <a:rPr lang="en-US" altLang="zh-CN" dirty="0"/>
              <a:t>C</a:t>
            </a:r>
            <a:r>
              <a:rPr lang="zh-CN" altLang="en-US" dirty="0"/>
              <a:t> ？ 因为他们好拉拢， 如果没有 </a:t>
            </a:r>
            <a:r>
              <a:rPr lang="en-US" altLang="zh-CN" dirty="0"/>
              <a:t>M</a:t>
            </a:r>
            <a:r>
              <a:rPr lang="zh-CN" altLang="en-US" dirty="0"/>
              <a:t> 的话，他们什么也没有，但是现在 </a:t>
            </a:r>
            <a:r>
              <a:rPr lang="en-US" altLang="zh-CN" dirty="0"/>
              <a:t>M</a:t>
            </a:r>
            <a:r>
              <a:rPr lang="zh-CN" altLang="en-US" dirty="0"/>
              <a:t> 可以给他们一些好处，虽然收益低，但是也没有风险。</a:t>
            </a:r>
            <a:endParaRPr lang="en-US" altLang="zh-CN" dirty="0"/>
          </a:p>
          <a:p>
            <a:r>
              <a:rPr lang="en-US" altLang="zh-CN" dirty="0"/>
              <a:t>A</a:t>
            </a:r>
            <a:r>
              <a:rPr lang="zh-CN" altLang="en-US" dirty="0"/>
              <a:t> 就很尴尬了，他夹在中间，既没有先手优势，得不到最大利益； 同时他又不是 </a:t>
            </a:r>
            <a:r>
              <a:rPr lang="en-US" altLang="zh-CN" dirty="0"/>
              <a:t>M</a:t>
            </a:r>
            <a:r>
              <a:rPr lang="zh-CN" altLang="en-US" dirty="0"/>
              <a:t> 的拉拢对象，连保底都做不到。</a:t>
            </a:r>
            <a:endParaRPr lang="en-US" altLang="zh-CN" dirty="0"/>
          </a:p>
          <a:p>
            <a:endParaRPr lang="en-US" altLang="zh-CN" dirty="0"/>
          </a:p>
          <a:p>
            <a:r>
              <a:rPr lang="zh-CN" altLang="en-US" dirty="0"/>
              <a:t>我们不妨联想一下，为什么特朗普可以赢了大选，就是因为他拉拢了低端人群，特别是乡村选民，长期被主流社会淘汰、呼声得不到重视，特朗普就抓住这个点斩获了大量的选票。</a:t>
            </a:r>
            <a:endParaRPr lang="en-US" altLang="zh-CN" dirty="0"/>
          </a:p>
          <a:p>
            <a:r>
              <a:rPr lang="zh-CN" altLang="en-US" dirty="0"/>
              <a:t>同样的很多电影也会看到这种现象，黑帮的二把手把老大弄死了自己当老大，为什么，就是为了争取先手优势使得自己利益最大化。</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但是我们知道，这个现象只在一定规则下才会成立的，那有没有办法打破这个规则呢？</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事实上， </a:t>
            </a:r>
            <a:r>
              <a:rPr lang="en-US" altLang="zh-CN" dirty="0"/>
              <a:t>ABC</a:t>
            </a:r>
            <a:r>
              <a:rPr lang="zh-CN" altLang="en-US" dirty="0"/>
              <a:t> 三个人可以背着 </a:t>
            </a:r>
            <a:r>
              <a:rPr lang="en-US" altLang="zh-CN" dirty="0"/>
              <a:t>M</a:t>
            </a:r>
            <a:r>
              <a:rPr lang="zh-CN" altLang="en-US" dirty="0"/>
              <a:t> 坐下来喝酒尬聊： 你看只要有 </a:t>
            </a:r>
            <a:r>
              <a:rPr lang="en-US" altLang="zh-CN" dirty="0"/>
              <a:t>M</a:t>
            </a:r>
            <a:r>
              <a:rPr lang="zh-CN" altLang="en-US" dirty="0"/>
              <a:t> 在，我们都三个只能拿这么点钱，</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不如我们不管 </a:t>
            </a:r>
            <a:r>
              <a:rPr lang="en-US" altLang="zh-CN" dirty="0"/>
              <a:t>M</a:t>
            </a:r>
            <a:r>
              <a:rPr lang="zh-CN" altLang="en-US" dirty="0"/>
              <a:t> 说什么都否决，一起把 </a:t>
            </a:r>
            <a:r>
              <a:rPr lang="en-US" altLang="zh-CN" dirty="0"/>
              <a:t>M</a:t>
            </a:r>
            <a:r>
              <a:rPr lang="zh-CN" altLang="en-US" dirty="0"/>
              <a:t> 弄死，然后我们每人均分 </a:t>
            </a:r>
            <a:r>
              <a:rPr lang="en-US" altLang="zh-CN" dirty="0"/>
              <a:t>33</a:t>
            </a:r>
            <a:r>
              <a:rPr lang="zh-CN" altLang="en-US" dirty="0"/>
              <a:t> 个金币，剩下 </a:t>
            </a:r>
            <a:r>
              <a:rPr lang="en-US" altLang="zh-CN" dirty="0"/>
              <a:t>1</a:t>
            </a:r>
            <a:r>
              <a:rPr lang="zh-CN" altLang="en-US" dirty="0"/>
              <a:t> 个扔海里， 这样我们每人的收益就最大化了。</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这种现象在博弈里面称之为 共谋 或 串谋。</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当 </a:t>
            </a:r>
            <a:r>
              <a:rPr lang="en-US" altLang="zh-CN" dirty="0"/>
              <a:t>ABC</a:t>
            </a:r>
            <a:r>
              <a:rPr lang="zh-CN" altLang="en-US" dirty="0"/>
              <a:t> 共谋之后，他们收益确实可以提高。</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但是有一个问题就是，他们共谋把 </a:t>
            </a:r>
            <a:r>
              <a:rPr lang="en-US" altLang="zh-CN" dirty="0"/>
              <a:t>M</a:t>
            </a:r>
            <a:r>
              <a:rPr lang="zh-CN" altLang="en-US" dirty="0"/>
              <a:t> 弄死了 ，</a:t>
            </a:r>
            <a:r>
              <a:rPr lang="en-US" altLang="zh-CN" dirty="0"/>
              <a:t>A</a:t>
            </a:r>
            <a:r>
              <a:rPr lang="zh-CN" altLang="en-US" dirty="0"/>
              <a:t> 会不会反悔呢？ 如果 </a:t>
            </a:r>
            <a:r>
              <a:rPr lang="en-US" altLang="zh-CN" dirty="0"/>
              <a:t>A</a:t>
            </a:r>
            <a:r>
              <a:rPr lang="zh-CN" altLang="en-US" dirty="0"/>
              <a:t> 反悔了， </a:t>
            </a:r>
            <a:r>
              <a:rPr lang="en-US" altLang="zh-CN" dirty="0"/>
              <a:t>B</a:t>
            </a:r>
            <a:r>
              <a:rPr lang="zh-CN" altLang="en-US" dirty="0"/>
              <a:t> 和 </a:t>
            </a:r>
            <a:r>
              <a:rPr lang="en-US" altLang="zh-CN" dirty="0"/>
              <a:t>C</a:t>
            </a:r>
            <a:r>
              <a:rPr lang="zh-CN" altLang="en-US" dirty="0"/>
              <a:t> 还是什么都得不到。</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所以 </a:t>
            </a:r>
            <a:r>
              <a:rPr lang="en-US" altLang="zh-CN" dirty="0"/>
              <a:t>B</a:t>
            </a:r>
            <a:r>
              <a:rPr lang="zh-CN" altLang="en-US" dirty="0"/>
              <a:t> 和 </a:t>
            </a:r>
            <a:r>
              <a:rPr lang="en-US" altLang="zh-CN" dirty="0"/>
              <a:t>C</a:t>
            </a:r>
            <a:r>
              <a:rPr lang="zh-CN" altLang="en-US" dirty="0"/>
              <a:t> 必须想清楚这件事情。 如果这个游戏是 一遍又一遍 地玩，那么可以共谋，因为如果 </a:t>
            </a:r>
            <a:r>
              <a:rPr lang="en-US" altLang="zh-CN" dirty="0"/>
              <a:t>A</a:t>
            </a:r>
            <a:r>
              <a:rPr lang="zh-CN" altLang="en-US" dirty="0"/>
              <a:t> 反悔了，下次就不跟 </a:t>
            </a:r>
            <a:r>
              <a:rPr lang="en-US" altLang="zh-CN" dirty="0"/>
              <a:t>A</a:t>
            </a:r>
            <a:r>
              <a:rPr lang="zh-CN" altLang="en-US" dirty="0"/>
              <a:t> 玩了。</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但如果这个游戏只能玩一次， 那么 </a:t>
            </a:r>
            <a:r>
              <a:rPr lang="en-US" altLang="zh-CN" dirty="0"/>
              <a:t>A</a:t>
            </a:r>
            <a:r>
              <a:rPr lang="zh-CN" altLang="en-US" dirty="0"/>
              <a:t> 就一定会反悔，</a:t>
            </a:r>
            <a:r>
              <a:rPr lang="en-US" altLang="zh-CN" dirty="0"/>
              <a:t>B</a:t>
            </a:r>
            <a:r>
              <a:rPr lang="zh-CN" altLang="en-US" dirty="0"/>
              <a:t> 和 </a:t>
            </a:r>
            <a:r>
              <a:rPr lang="en-US" altLang="zh-CN" dirty="0"/>
              <a:t>C</a:t>
            </a:r>
            <a:r>
              <a:rPr lang="zh-CN" altLang="en-US" dirty="0"/>
              <a:t> 不敢冒这个风险，这时他们一定会同意 </a:t>
            </a:r>
            <a:r>
              <a:rPr lang="en-US" altLang="zh-CN" dirty="0"/>
              <a:t>M</a:t>
            </a:r>
            <a:r>
              <a:rPr lang="zh-CN" altLang="en-US" dirty="0"/>
              <a:t> 的方案。</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15</a:t>
            </a:fld>
            <a:endParaRPr lang="zh-CN" altLang="en-US"/>
          </a:p>
        </p:txBody>
      </p:sp>
    </p:spTree>
    <p:extLst>
      <p:ext uri="{BB962C8B-B14F-4D97-AF65-F5344CB8AC3E}">
        <p14:creationId xmlns:p14="http://schemas.microsoft.com/office/powerpoint/2010/main" val="27601999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a:t>OK</a:t>
            </a:r>
            <a:r>
              <a:rPr lang="zh-CN" altLang="en-US" dirty="0"/>
              <a:t> ，前面花了不少篇幅去介绍博弈论的一些知识点，现在终于可以讲一下，怎么把博弈论应用到狼人杀了。</a:t>
            </a:r>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16</a:t>
            </a:fld>
            <a:endParaRPr lang="zh-CN" altLang="en-US"/>
          </a:p>
        </p:txBody>
      </p:sp>
    </p:spTree>
    <p:extLst>
      <p:ext uri="{BB962C8B-B14F-4D97-AF65-F5344CB8AC3E}">
        <p14:creationId xmlns:p14="http://schemas.microsoft.com/office/powerpoint/2010/main" val="8517928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92500" lnSpcReduction="10000"/>
          </a:bodyPr>
          <a:lstStyle/>
          <a:p>
            <a:r>
              <a:rPr lang="zh-CN" altLang="en-US" dirty="0"/>
              <a:t>首先我们要知道，狼人杀的规则是什么，他是一个什么样的博弈。</a:t>
            </a:r>
            <a:endParaRPr lang="en-US" altLang="zh-CN" dirty="0"/>
          </a:p>
          <a:p>
            <a:endParaRPr lang="en-US" altLang="zh-CN" dirty="0"/>
          </a:p>
          <a:p>
            <a:r>
              <a:rPr lang="zh-CN" altLang="en-US" dirty="0"/>
              <a:t>以我们桌游的规则为例，我们除去法官之外，一共有 </a:t>
            </a:r>
            <a:r>
              <a:rPr lang="en-US" altLang="zh-CN" dirty="0"/>
              <a:t>2</a:t>
            </a:r>
            <a:r>
              <a:rPr lang="zh-CN" altLang="en-US" dirty="0"/>
              <a:t> 个阵营 </a:t>
            </a:r>
            <a:r>
              <a:rPr lang="en-US" altLang="zh-CN" dirty="0"/>
              <a:t>3</a:t>
            </a:r>
            <a:r>
              <a:rPr lang="zh-CN" altLang="en-US" dirty="0"/>
              <a:t> 种身份牌 </a:t>
            </a:r>
            <a:r>
              <a:rPr lang="en-US" altLang="zh-CN" dirty="0"/>
              <a:t>10</a:t>
            </a:r>
            <a:r>
              <a:rPr lang="zh-CN" altLang="en-US" dirty="0"/>
              <a:t> 个玩家：</a:t>
            </a:r>
            <a:endParaRPr lang="en-US" altLang="zh-CN" dirty="0"/>
          </a:p>
          <a:p>
            <a:pPr marL="171450" indent="-171450">
              <a:buFont typeface="Arial" panose="020B0604020202020204" pitchFamily="34" charset="0"/>
              <a:buChar char="•"/>
            </a:pPr>
            <a:r>
              <a:rPr lang="zh-CN" altLang="en-US" dirty="0"/>
              <a:t>坏人阵营：狼 </a:t>
            </a:r>
            <a:r>
              <a:rPr lang="en-US" altLang="zh-CN" dirty="0"/>
              <a:t>4</a:t>
            </a:r>
            <a:r>
              <a:rPr lang="zh-CN" altLang="en-US" dirty="0"/>
              <a:t> 个</a:t>
            </a:r>
            <a:endParaRPr lang="en-US" altLang="zh-CN" dirty="0"/>
          </a:p>
          <a:p>
            <a:pPr marL="171450" indent="-171450">
              <a:buFont typeface="Arial" panose="020B0604020202020204" pitchFamily="34" charset="0"/>
              <a:buChar char="•"/>
            </a:pPr>
            <a:r>
              <a:rPr lang="zh-CN" altLang="en-US" dirty="0"/>
              <a:t>好人阵营：神职 </a:t>
            </a:r>
            <a:r>
              <a:rPr lang="en-US" altLang="zh-CN" dirty="0"/>
              <a:t>2</a:t>
            </a:r>
            <a:r>
              <a:rPr lang="zh-CN" altLang="en-US" dirty="0"/>
              <a:t> 个（女巫和预言家）</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好人阵营：村民 </a:t>
            </a:r>
            <a:r>
              <a:rPr lang="en-US" altLang="zh-CN" dirty="0"/>
              <a:t>4</a:t>
            </a:r>
            <a:r>
              <a:rPr lang="zh-CN" altLang="en-US" dirty="0"/>
              <a:t> 个（无身份无技能）</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狼彼此知道身份，所有玩家需要彼此猜测身份。</a:t>
            </a:r>
            <a:endParaRPr lang="en-US" altLang="zh-CN" dirty="0"/>
          </a:p>
          <a:p>
            <a:r>
              <a:rPr lang="zh-CN" altLang="en-US" dirty="0"/>
              <a:t>每轮对局为 </a:t>
            </a:r>
            <a:r>
              <a:rPr lang="en-US" altLang="zh-CN" dirty="0"/>
              <a:t>1</a:t>
            </a:r>
            <a:r>
              <a:rPr lang="zh-CN" altLang="en-US" dirty="0"/>
              <a:t> 天，行动顺序为：</a:t>
            </a:r>
            <a:endParaRPr lang="en-US" altLang="zh-CN" dirty="0"/>
          </a:p>
          <a:p>
            <a:pPr marL="171450" indent="-171450">
              <a:buFont typeface="Arial" panose="020B0604020202020204" pitchFamily="34" charset="0"/>
              <a:buChar char="•"/>
            </a:pPr>
            <a:r>
              <a:rPr lang="zh-CN" altLang="en-US" dirty="0"/>
              <a:t>狼晚上杀 </a:t>
            </a:r>
            <a:r>
              <a:rPr lang="en-US" altLang="zh-CN" dirty="0"/>
              <a:t>1</a:t>
            </a:r>
            <a:r>
              <a:rPr lang="zh-CN" altLang="en-US" dirty="0"/>
              <a:t> 人</a:t>
            </a:r>
            <a:endParaRPr lang="en-US" altLang="zh-CN" dirty="0"/>
          </a:p>
          <a:p>
            <a:pPr marL="171450" indent="-171450">
              <a:buFont typeface="Arial" panose="020B0604020202020204" pitchFamily="34" charset="0"/>
              <a:buChar char="•"/>
            </a:pPr>
            <a:r>
              <a:rPr lang="zh-CN" altLang="en-US" dirty="0"/>
              <a:t>神晚上验 </a:t>
            </a:r>
            <a:r>
              <a:rPr lang="en-US" altLang="zh-CN" dirty="0"/>
              <a:t>/</a:t>
            </a:r>
            <a:r>
              <a:rPr lang="zh-CN" altLang="en-US" dirty="0"/>
              <a:t> 救 </a:t>
            </a:r>
            <a:r>
              <a:rPr lang="en-US" altLang="zh-CN" dirty="0"/>
              <a:t>/</a:t>
            </a:r>
            <a:r>
              <a:rPr lang="zh-CN" altLang="en-US" dirty="0"/>
              <a:t> 杀 </a:t>
            </a:r>
            <a:r>
              <a:rPr lang="en-US" altLang="zh-CN" dirty="0"/>
              <a:t>1</a:t>
            </a:r>
            <a:r>
              <a:rPr lang="zh-CN" altLang="en-US" dirty="0"/>
              <a:t> 人，被杀无遗言</a:t>
            </a:r>
            <a:endParaRPr lang="en-US" altLang="zh-CN" dirty="0"/>
          </a:p>
          <a:p>
            <a:pPr marL="171450" indent="-171450">
              <a:buFont typeface="Arial" panose="020B0604020202020204" pitchFamily="34" charset="0"/>
              <a:buChar char="•"/>
            </a:pPr>
            <a:r>
              <a:rPr lang="zh-CN" altLang="en-US" dirty="0"/>
              <a:t>全员白天按顺序发言</a:t>
            </a:r>
            <a:endParaRPr lang="en-US" altLang="zh-CN" dirty="0"/>
          </a:p>
          <a:p>
            <a:pPr marL="171450" indent="-171450">
              <a:buFont typeface="Arial" panose="020B0604020202020204" pitchFamily="34" charset="0"/>
              <a:buChar char="•"/>
            </a:pPr>
            <a:r>
              <a:rPr lang="zh-CN" altLang="en-US" dirty="0"/>
              <a:t>全员白天投票投死 </a:t>
            </a:r>
            <a:r>
              <a:rPr lang="en-US" altLang="zh-CN" dirty="0"/>
              <a:t>1</a:t>
            </a:r>
            <a:r>
              <a:rPr lang="zh-CN" altLang="en-US" dirty="0"/>
              <a:t> 人，投死有遗言</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胜利条件：任一阵营团灭，另一阵营获胜。</a:t>
            </a:r>
            <a:endParaRPr lang="en-US" altLang="zh-CN" dirty="0"/>
          </a:p>
          <a:p>
            <a:endParaRPr lang="en-US" altLang="zh-CN" dirty="0"/>
          </a:p>
          <a:p>
            <a:r>
              <a:rPr lang="en-US" altLang="zh-CN" dirty="0"/>
              <a:t>======</a:t>
            </a:r>
          </a:p>
          <a:p>
            <a:endParaRPr lang="en-US" altLang="zh-CN" dirty="0"/>
          </a:p>
          <a:p>
            <a:r>
              <a:rPr lang="zh-CN" altLang="en-US" dirty="0"/>
              <a:t>从游戏规则上可知，因为不同身份掌握的信息量不一致，而且每个人的行动具有顺序，因此狼人杀属于 不完全信息的动态博弈。</a:t>
            </a:r>
            <a:endParaRPr lang="en-US" altLang="zh-CN" dirty="0"/>
          </a:p>
          <a:p>
            <a:r>
              <a:rPr lang="zh-CN" altLang="en-US" dirty="0"/>
              <a:t>既然是博弈游戏，那么最终答案必然是纳什均衡解，但由于狼人杀规则复杂，导致每一个对局都是极其复杂的混合决策，这个解并不是简单推演就能计算出来的。</a:t>
            </a:r>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17</a:t>
            </a:fld>
            <a:endParaRPr lang="zh-CN" altLang="en-US"/>
          </a:p>
        </p:txBody>
      </p:sp>
    </p:spTree>
    <p:extLst>
      <p:ext uri="{BB962C8B-B14F-4D97-AF65-F5344CB8AC3E}">
        <p14:creationId xmlns:p14="http://schemas.microsoft.com/office/powerpoint/2010/main" val="3949338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77500" lnSpcReduction="20000"/>
          </a:bodyPr>
          <a:lstStyle/>
          <a:p>
            <a:r>
              <a:rPr lang="zh-CN" altLang="en-US" dirty="0"/>
              <a:t>为了方便说明推演的方法，不妨用一些符号简化这个游戏。</a:t>
            </a:r>
            <a:endParaRPr lang="en-US" altLang="zh-CN" dirty="0"/>
          </a:p>
          <a:p>
            <a:endParaRPr lang="en-US" altLang="zh-CN" dirty="0"/>
          </a:p>
          <a:p>
            <a:r>
              <a:rPr lang="en-US" altLang="zh-CN" dirty="0"/>
              <a:t>10</a:t>
            </a:r>
            <a:r>
              <a:rPr lang="zh-CN" altLang="en-US" dirty="0"/>
              <a:t> 个玩家，每个玩家的身份他自己是知道的，而在外人看来则是一个 </a:t>
            </a:r>
            <a:r>
              <a:rPr lang="en-US" altLang="zh-CN" dirty="0"/>
              <a:t>p&lt;W, G, V&gt; </a:t>
            </a:r>
            <a:r>
              <a:rPr lang="zh-CN" altLang="en-US" dirty="0"/>
              <a:t>向量（即概率函数），其中：</a:t>
            </a:r>
            <a:endParaRPr lang="en-US" altLang="zh-CN" dirty="0"/>
          </a:p>
          <a:p>
            <a:pPr marL="171450" indent="-171450">
              <a:buFont typeface="Arial" panose="020B0604020202020204" pitchFamily="34" charset="0"/>
              <a:buChar char="•"/>
            </a:pPr>
            <a:r>
              <a:rPr lang="en-US" altLang="zh-CN" dirty="0"/>
              <a:t>W</a:t>
            </a:r>
            <a:r>
              <a:rPr lang="zh-CN" altLang="en-US" dirty="0"/>
              <a:t> 表示 </a:t>
            </a:r>
            <a:r>
              <a:rPr lang="en-US" altLang="zh-CN" dirty="0"/>
              <a:t>wolf </a:t>
            </a:r>
            <a:r>
              <a:rPr lang="zh-CN" altLang="en-US" dirty="0"/>
              <a:t>狼</a:t>
            </a:r>
            <a:endParaRPr lang="en-US" altLang="zh-CN" dirty="0"/>
          </a:p>
          <a:p>
            <a:pPr marL="171450" indent="-171450">
              <a:buFont typeface="Arial" panose="020B0604020202020204" pitchFamily="34" charset="0"/>
              <a:buChar char="•"/>
            </a:pPr>
            <a:r>
              <a:rPr lang="en-US" altLang="zh-CN" dirty="0"/>
              <a:t>G</a:t>
            </a:r>
            <a:r>
              <a:rPr lang="zh-CN" altLang="en-US" dirty="0"/>
              <a:t> 表示 </a:t>
            </a:r>
            <a:r>
              <a:rPr lang="en-US" altLang="zh-CN" dirty="0"/>
              <a:t>God </a:t>
            </a:r>
            <a:r>
              <a:rPr lang="zh-CN" altLang="en-US" dirty="0"/>
              <a:t>神</a:t>
            </a:r>
            <a:endParaRPr lang="en-US" altLang="zh-CN" dirty="0"/>
          </a:p>
          <a:p>
            <a:pPr marL="171450" indent="-171450">
              <a:buFont typeface="Arial" panose="020B0604020202020204" pitchFamily="34" charset="0"/>
              <a:buChar char="•"/>
            </a:pPr>
            <a:r>
              <a:rPr lang="en-US" altLang="zh-CN" dirty="0"/>
              <a:t>V</a:t>
            </a:r>
            <a:r>
              <a:rPr lang="zh-CN" altLang="en-US" dirty="0"/>
              <a:t> 表示 </a:t>
            </a:r>
            <a:r>
              <a:rPr lang="en-US" altLang="zh-CN" dirty="0"/>
              <a:t>Village </a:t>
            </a:r>
            <a:r>
              <a:rPr lang="zh-CN" altLang="en-US" dirty="0"/>
              <a:t>村民</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那么狼人杀就是在已知自己身份的前提下，通过猜测其他人的身份概率，使得己方阵营胜率最大化的游戏。</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刚开局，因为所有人身份不明，每个玩家都有一份自己视角的概率向量：</a:t>
            </a:r>
            <a:endParaRPr lang="en-US" altLang="zh-CN" dirty="0"/>
          </a:p>
          <a:p>
            <a:pPr marL="0" indent="0">
              <a:buFont typeface="Arial" panose="020B0604020202020204" pitchFamily="34" charset="0"/>
              <a:buNone/>
            </a:pPr>
            <a:r>
              <a:rPr lang="zh-CN" altLang="en-US" dirty="0"/>
              <a:t>例如 </a:t>
            </a:r>
            <a:r>
              <a:rPr lang="en-US" altLang="zh-CN" dirty="0"/>
              <a:t>1 </a:t>
            </a:r>
            <a:r>
              <a:rPr lang="zh-CN" altLang="en-US" dirty="0"/>
              <a:t>号玩家，是狼，他清楚狼队友是谁，只是不清楚神职是谁，因次他眼中的概览向量是这样的。</a:t>
            </a:r>
            <a:endParaRPr lang="en-US" altLang="zh-CN" dirty="0"/>
          </a:p>
          <a:p>
            <a:pPr marL="0" indent="0">
              <a:buFont typeface="Arial" panose="020B0604020202020204" pitchFamily="34" charset="0"/>
              <a:buNone/>
            </a:pPr>
            <a:r>
              <a:rPr lang="zh-CN" altLang="en-US" dirty="0"/>
              <a:t>而 </a:t>
            </a:r>
            <a:r>
              <a:rPr lang="en-US" altLang="zh-CN" dirty="0"/>
              <a:t>10 </a:t>
            </a:r>
            <a:r>
              <a:rPr lang="zh-CN" altLang="en-US" dirty="0"/>
              <a:t>号玩家，是村民，他除了自己，不清楚其他任何人得身份，因次他眼中的概览向量是这样的。</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这张分布网络，随着游戏对局的进行，根据不同玩家的行为和发言，这些概率向量会不断地发生变化，</a:t>
            </a:r>
            <a:endParaRPr lang="en-US" altLang="zh-CN" dirty="0"/>
          </a:p>
          <a:p>
            <a:pPr marL="0" indent="0">
              <a:buFont typeface="Arial" panose="020B0604020202020204" pitchFamily="34" charset="0"/>
              <a:buNone/>
            </a:pPr>
            <a:r>
              <a:rPr lang="zh-CN" altLang="en-US" dirty="0"/>
              <a:t>游戏中途也会因为某些玩家自爆的原因，有些向量会提前固定，有些则一直还是概率值，</a:t>
            </a:r>
            <a:endParaRPr lang="en-US" altLang="zh-CN" dirty="0"/>
          </a:p>
          <a:p>
            <a:pPr marL="0" indent="0">
              <a:buFont typeface="Arial" panose="020B0604020202020204" pitchFamily="34" charset="0"/>
              <a:buNone/>
            </a:pPr>
            <a:r>
              <a:rPr lang="zh-CN" altLang="en-US" dirty="0"/>
              <a:t>但是最终游戏结束后，所有人的身份都必然是确认的。</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游戏的难点在于玩家的视角不仅仅要关注自己的概率向量，还要猜测其他玩家心中的概率向量。</a:t>
            </a:r>
            <a:endParaRPr lang="en-US" altLang="zh-CN" dirty="0"/>
          </a:p>
          <a:p>
            <a:pPr marL="0" indent="0">
              <a:buFont typeface="Arial" panose="020B0604020202020204" pitchFamily="34" charset="0"/>
              <a:buNone/>
            </a:pPr>
            <a:r>
              <a:rPr lang="zh-CN" altLang="en-US" dirty="0"/>
              <a:t>随着参与人数的增多，这张概率分布图会形成成 </a:t>
            </a:r>
            <a:r>
              <a:rPr lang="en-US" altLang="zh-CN" dirty="0"/>
              <a:t>2 </a:t>
            </a:r>
            <a:r>
              <a:rPr lang="zh-CN" altLang="en-US" dirty="0"/>
              <a:t>阶、</a:t>
            </a:r>
            <a:r>
              <a:rPr lang="en-US" altLang="zh-CN" dirty="0"/>
              <a:t>3 </a:t>
            </a:r>
            <a:r>
              <a:rPr lang="zh-CN" altLang="en-US" dirty="0"/>
              <a:t>阶、</a:t>
            </a:r>
            <a:r>
              <a:rPr lang="en-US" altLang="zh-CN" dirty="0"/>
              <a:t>4 </a:t>
            </a:r>
            <a:r>
              <a:rPr lang="zh-CN" altLang="en-US" dirty="0"/>
              <a:t>阶 ，甚至无穷阶的 狄利克雷 分布。</a:t>
            </a:r>
            <a:endParaRPr lang="en-US" altLang="zh-CN" dirty="0"/>
          </a:p>
          <a:p>
            <a:pPr marL="0" indent="0">
              <a:buFont typeface="Arial" panose="020B0604020202020204" pitchFamily="34" charset="0"/>
              <a:buNone/>
            </a:pPr>
            <a:r>
              <a:rPr lang="zh-CN" altLang="en-US" dirty="0"/>
              <a:t>虽然理论上是存在这么一个算法，在已知各个玩家身份的概率向量和关系的情况下，根据每一轮对局的信息分布标识出每个玩家最合理的身份结果，</a:t>
            </a:r>
            <a:endParaRPr lang="en-US" altLang="zh-CN" dirty="0"/>
          </a:p>
          <a:p>
            <a:pPr marL="0" indent="0">
              <a:buFont typeface="Arial" panose="020B0604020202020204" pitchFamily="34" charset="0"/>
              <a:buNone/>
            </a:pPr>
            <a:r>
              <a:rPr lang="zh-CN" altLang="en-US" dirty="0"/>
              <a:t>但很明显计算量极其庞大，在短时间甚至在对局中即时演算基本上是不可能的，因此求狼人杀的纳什均衡解是不现实的。</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en-US" altLang="zh-CN" dirty="0"/>
              <a:t>======</a:t>
            </a:r>
          </a:p>
          <a:p>
            <a:pPr marL="0" indent="0">
              <a:buFont typeface="Arial" panose="020B0604020202020204" pitchFamily="34" charset="0"/>
              <a:buNone/>
            </a:pP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那么我们在游戏对局中应该怎样维护利用这张表呢？</a:t>
            </a:r>
            <a:endParaRPr lang="en-US" altLang="zh-CN" dirty="0"/>
          </a:p>
          <a:p>
            <a:pPr marL="0" indent="0">
              <a:buFont typeface="Arial" panose="020B0604020202020204" pitchFamily="34" charset="0"/>
              <a:buNone/>
            </a:pP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18</a:t>
            </a:fld>
            <a:endParaRPr lang="zh-CN" altLang="en-US"/>
          </a:p>
        </p:txBody>
      </p:sp>
    </p:spTree>
    <p:extLst>
      <p:ext uri="{BB962C8B-B14F-4D97-AF65-F5344CB8AC3E}">
        <p14:creationId xmlns:p14="http://schemas.microsoft.com/office/powerpoint/2010/main" val="30619814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其实狼人杀在对局过程中的发言和行为都会构成很多小的逻辑链，这些逻辑链都会影响局部的概率向量。</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因此我们可以通过有效的策略语言，尽早地锁定某些概率向量，在算法上也叫剪枝。</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通俗来讲就是尽快猜测别人的身份、塑造自己的身份，使得对局往己方阵营有利的方向加速收敛。</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那么什么样的语言才算是有效的策略语言呢？在发言的时候，</a:t>
            </a:r>
            <a:endParaRPr lang="en-US" altLang="zh-CN" dirty="0"/>
          </a:p>
          <a:p>
            <a:pPr marL="171450" indent="-171450">
              <a:buFont typeface="Arial" panose="020B0604020202020204" pitchFamily="34" charset="0"/>
              <a:buChar char="•"/>
            </a:pPr>
            <a:r>
              <a:rPr lang="zh-CN" altLang="en-US" dirty="0"/>
              <a:t>首先报出我的视角的概率向量</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然后报出</a:t>
            </a:r>
            <a:r>
              <a:rPr lang="zh-CN" altLang="en-US" sz="1200" b="0" dirty="0">
                <a:solidFill>
                  <a:srgbClr val="FFFF00"/>
                </a:solidFill>
              </a:rPr>
              <a:t>我接着会执行的动作</a:t>
            </a:r>
          </a:p>
          <a:p>
            <a:pPr marL="171450" indent="-171450">
              <a:buFont typeface="Arial" panose="020B0604020202020204" pitchFamily="34" charset="0"/>
              <a:buChar char="•"/>
            </a:pPr>
            <a:endParaRPr lang="en-US" altLang="zh-CN" dirty="0"/>
          </a:p>
          <a:p>
            <a:pPr marL="0" indent="0">
              <a:buFont typeface="Arial" panose="020B0604020202020204" pitchFamily="34" charset="0"/>
              <a:buNone/>
            </a:pPr>
            <a:r>
              <a:rPr lang="zh-CN" altLang="en-US" dirty="0"/>
              <a:t>只要这两个信息可以形成逻辑关系链，那么这个发言就存在置信度，它就可以影响别人视角的概率向量，从而引导其他人根据你的发言做出调整。</a:t>
            </a:r>
            <a:endParaRPr lang="en-US" altLang="zh-CN" dirty="0"/>
          </a:p>
          <a:p>
            <a:pPr marL="0" indent="0">
              <a:buFont typeface="Arial" panose="020B0604020202020204" pitchFamily="34" charset="0"/>
              <a:buNone/>
            </a:pPr>
            <a:r>
              <a:rPr lang="zh-CN" altLang="en-US" dirty="0"/>
              <a:t>所有不符合策略语言的发言都是没有意义的，我们可以举一些例子：</a:t>
            </a:r>
            <a:endParaRPr lang="en-US" altLang="zh-CN" dirty="0"/>
          </a:p>
          <a:p>
            <a:pPr marL="0" indent="0">
              <a:buFont typeface="Arial" panose="020B0604020202020204" pitchFamily="34" charset="0"/>
              <a:buNone/>
            </a:pP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19</a:t>
            </a:fld>
            <a:endParaRPr lang="zh-CN" altLang="en-US"/>
          </a:p>
        </p:txBody>
      </p:sp>
    </p:spTree>
    <p:extLst>
      <p:ext uri="{BB962C8B-B14F-4D97-AF65-F5344CB8AC3E}">
        <p14:creationId xmlns:p14="http://schemas.microsoft.com/office/powerpoint/2010/main" val="1722311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博弈论最早是由</a:t>
            </a:r>
            <a:r>
              <a:rPr lang="zh-CN" altLang="en-US" b="0" i="0" dirty="0">
                <a:effectLst/>
                <a:latin typeface="arial" panose="020B0604020202020204" pitchFamily="34" charset="0"/>
              </a:rPr>
              <a:t>冯</a:t>
            </a:r>
            <a:r>
              <a:rPr lang="en-US" altLang="zh-CN" b="0" i="0" dirty="0">
                <a:effectLst/>
                <a:latin typeface="arial" panose="020B0604020202020204" pitchFamily="34" charset="0"/>
              </a:rPr>
              <a:t>·</a:t>
            </a:r>
            <a:r>
              <a:rPr lang="zh-CN" altLang="en-US" b="0" i="0" dirty="0">
                <a:effectLst/>
                <a:latin typeface="arial" panose="020B0604020202020204" pitchFamily="34" charset="0"/>
              </a:rPr>
              <a:t>诺伊曼提出的，被</a:t>
            </a:r>
            <a:r>
              <a:rPr lang="en-US" altLang="zh-CN" b="0" i="0" dirty="0">
                <a:effectLst/>
                <a:latin typeface="arial" panose="020B0604020202020204" pitchFamily="34" charset="0"/>
              </a:rPr>
              <a:t> </a:t>
            </a:r>
            <a:r>
              <a:rPr lang="zh-CN" altLang="en-US" b="0" i="0" dirty="0">
                <a:solidFill>
                  <a:srgbClr val="333333"/>
                </a:solidFill>
                <a:effectLst/>
                <a:latin typeface="arial" panose="020B0604020202020204" pitchFamily="34" charset="0"/>
              </a:rPr>
              <a:t>约翰</a:t>
            </a:r>
            <a:r>
              <a:rPr lang="en-US" altLang="zh-CN" b="0" i="0" dirty="0">
                <a:solidFill>
                  <a:srgbClr val="333333"/>
                </a:solidFill>
                <a:effectLst/>
                <a:latin typeface="arial" panose="020B0604020202020204" pitchFamily="34" charset="0"/>
              </a:rPr>
              <a:t>·</a:t>
            </a:r>
            <a:r>
              <a:rPr lang="zh-CN" altLang="en-US" b="0" i="0" dirty="0">
                <a:solidFill>
                  <a:srgbClr val="333333"/>
                </a:solidFill>
                <a:effectLst/>
                <a:latin typeface="arial" panose="020B0604020202020204" pitchFamily="34" charset="0"/>
              </a:rPr>
              <a:t>纳什</a:t>
            </a:r>
            <a:r>
              <a:rPr lang="en-US" altLang="zh-CN" b="0" i="0" dirty="0">
                <a:solidFill>
                  <a:srgbClr val="333333"/>
                </a:solidFill>
                <a:effectLst/>
                <a:latin typeface="arial" panose="020B0604020202020204" pitchFamily="34" charset="0"/>
              </a:rPr>
              <a:t> </a:t>
            </a:r>
            <a:r>
              <a:rPr lang="zh-CN" altLang="en-US" b="0" i="0" dirty="0">
                <a:solidFill>
                  <a:srgbClr val="333333"/>
                </a:solidFill>
                <a:effectLst/>
                <a:latin typeface="arial" panose="020B0604020202020204" pitchFamily="34" charset="0"/>
              </a:rPr>
              <a:t>发扬光大。</a:t>
            </a:r>
            <a:endParaRPr lang="en-US" altLang="zh-CN" b="0" i="0" dirty="0">
              <a:solidFill>
                <a:srgbClr val="333333"/>
              </a:solidFill>
              <a:effectLst/>
              <a:latin typeface="arial" panose="020B0604020202020204" pitchFamily="34" charset="0"/>
            </a:endParaRPr>
          </a:p>
          <a:p>
            <a:endParaRPr lang="en-US" altLang="zh-CN" dirty="0"/>
          </a:p>
          <a:p>
            <a:r>
              <a:rPr lang="zh-CN" altLang="en-US" dirty="0"/>
              <a:t>博弈论发展至今其实已经衍生出很多理论分支，这里就不一一展开，不然三天三夜也讲不完（主要原因是我也不会）</a:t>
            </a:r>
            <a:endParaRPr lang="en-US" altLang="zh-CN" dirty="0"/>
          </a:p>
          <a:p>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2</a:t>
            </a:fld>
            <a:endParaRPr lang="zh-CN" altLang="en-US"/>
          </a:p>
        </p:txBody>
      </p:sp>
    </p:spTree>
    <p:extLst>
      <p:ext uri="{BB962C8B-B14F-4D97-AF65-F5344CB8AC3E}">
        <p14:creationId xmlns:p14="http://schemas.microsoft.com/office/powerpoint/2010/main" val="188652465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indent="0">
              <a:buFont typeface="Arial" panose="020B0604020202020204" pitchFamily="34" charset="0"/>
              <a:buNone/>
            </a:pPr>
            <a:r>
              <a:rPr lang="zh-CN" altLang="en-US" dirty="0"/>
              <a:t>（读表）</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en-US" altLang="zh-CN" dirty="0"/>
              <a:t>【</a:t>
            </a:r>
            <a:r>
              <a:rPr lang="en-US" altLang="zh-CN" sz="1200" b="0" dirty="0">
                <a:solidFill>
                  <a:schemeClr val="bg1"/>
                </a:solidFill>
              </a:rPr>
              <a:t>1</a:t>
            </a:r>
            <a:r>
              <a:rPr lang="zh-CN" altLang="en-US" sz="1200" b="0" dirty="0">
                <a:solidFill>
                  <a:schemeClr val="bg1"/>
                </a:solidFill>
              </a:rPr>
              <a:t> 号这次发言没有用人格担保，我怀疑他是狼</a:t>
            </a:r>
            <a:r>
              <a:rPr lang="en-US" altLang="zh-CN" dirty="0"/>
              <a:t>】</a:t>
            </a:r>
            <a:r>
              <a:rPr lang="zh-CN" altLang="en-US" dirty="0"/>
              <a:t>像这种发言因为没有理论依据，一般来讲是无效的，尤其是在第 </a:t>
            </a:r>
            <a:r>
              <a:rPr lang="en-US" altLang="zh-CN" dirty="0"/>
              <a:t>1</a:t>
            </a:r>
            <a:r>
              <a:rPr lang="zh-CN" altLang="en-US" dirty="0"/>
              <a:t> 天。</a:t>
            </a:r>
            <a:endParaRPr lang="en-US" altLang="zh-CN" dirty="0"/>
          </a:p>
          <a:p>
            <a:pPr marL="0" indent="0">
              <a:buFont typeface="Arial" panose="020B0604020202020204" pitchFamily="34" charset="0"/>
              <a:buNone/>
            </a:pPr>
            <a:r>
              <a:rPr lang="zh-CN" altLang="en-US" dirty="0"/>
              <a:t>因为它要有意义其实是需要一个大前提的，例如经常一起玩彼此比较熟悉对方的发言风格。</a:t>
            </a:r>
            <a:endParaRPr lang="en-US" altLang="zh-CN" dirty="0"/>
          </a:p>
          <a:p>
            <a:pPr marL="0" indent="0">
              <a:buFont typeface="Arial" panose="020B0604020202020204" pitchFamily="34" charset="0"/>
              <a:buNone/>
            </a:pPr>
            <a:r>
              <a:rPr lang="zh-CN" altLang="en-US" dirty="0"/>
              <a:t>不过在某些特定的场景它也可以发挥一定的作用，这个后面会详细说明。</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这里特别提一下</a:t>
            </a:r>
            <a:r>
              <a:rPr lang="en-US" altLang="zh-CN" dirty="0"/>
              <a:t>【</a:t>
            </a:r>
            <a:r>
              <a:rPr lang="zh-CN" altLang="en-US" dirty="0"/>
              <a:t>我是有身份的人</a:t>
            </a:r>
            <a:r>
              <a:rPr lang="en-US" altLang="zh-CN" dirty="0"/>
              <a:t>】</a:t>
            </a:r>
            <a:r>
              <a:rPr lang="zh-CN" altLang="en-US" dirty="0"/>
              <a:t>其实是很尴尬的发言。</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因为这个发言对塑造你的身份意义不大，有身份的人，可以是神，可以是狼，</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视乎对局的进度，其实是很危险的</a:t>
            </a:r>
            <a:r>
              <a:rPr lang="en-US" altLang="zh-CN" dirty="0"/>
              <a: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对坏人阵营而言，因为你既然有身份，那只能是神职，对狼威胁最大，当天必死。</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对好人阵营而言，你也可能很危险，尤其在对局中途有没有其他明显可针对的身份的时候，根据黑暗森林法则，有可能其他人试着捅你一刀，那就被投死了。</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因此除非是要挡刀，类似这种发言一定要看时机去使用。</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20</a:t>
            </a:fld>
            <a:endParaRPr lang="zh-CN" altLang="en-US"/>
          </a:p>
        </p:txBody>
      </p:sp>
    </p:spTree>
    <p:extLst>
      <p:ext uri="{BB962C8B-B14F-4D97-AF65-F5344CB8AC3E}">
        <p14:creationId xmlns:p14="http://schemas.microsoft.com/office/powerpoint/2010/main" val="25437164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92500" lnSpcReduction="10000"/>
          </a:bodyPr>
          <a:lstStyle/>
          <a:p>
            <a:pPr marL="0" indent="0">
              <a:buFont typeface="Arial" panose="020B0604020202020204" pitchFamily="34" charset="0"/>
              <a:buNone/>
            </a:pPr>
            <a:r>
              <a:rPr lang="zh-CN" altLang="en-US" dirty="0"/>
              <a:t>讲了这么多，还是直白地说一下好人阵营和坏人阵营应该要怎么玩好了。</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不过在此之前，还有一些隐含通识，不论好人坏人都是必须要清楚的，就是一次游戏的对局轮数：</a:t>
            </a:r>
            <a:endParaRPr lang="en-US" altLang="zh-CN" dirty="0"/>
          </a:p>
          <a:p>
            <a:pPr marL="0" indent="0">
              <a:buFont typeface="Arial" panose="020B0604020202020204" pitchFamily="34" charset="0"/>
              <a:buNone/>
            </a:pPr>
            <a:r>
              <a:rPr lang="zh-CN" altLang="en-US" dirty="0"/>
              <a:t>还是以我们的 </a:t>
            </a:r>
            <a:r>
              <a:rPr lang="en-US" altLang="zh-CN" dirty="0"/>
              <a:t>10</a:t>
            </a:r>
            <a:r>
              <a:rPr lang="zh-CN" altLang="en-US" dirty="0"/>
              <a:t> 人局为例，</a:t>
            </a:r>
            <a:r>
              <a:rPr lang="en-US" altLang="zh-CN" dirty="0"/>
              <a:t>1</a:t>
            </a:r>
            <a:r>
              <a:rPr lang="zh-CN" altLang="en-US" dirty="0"/>
              <a:t> 天为 </a:t>
            </a:r>
            <a:r>
              <a:rPr lang="en-US" altLang="zh-CN" dirty="0"/>
              <a:t>1</a:t>
            </a:r>
            <a:r>
              <a:rPr lang="zh-CN" altLang="en-US" dirty="0"/>
              <a:t> 轮对局，晚上和白天各死 </a:t>
            </a:r>
            <a:r>
              <a:rPr lang="en-US" altLang="zh-CN" dirty="0"/>
              <a:t>1</a:t>
            </a:r>
            <a:r>
              <a:rPr lang="zh-CN" altLang="en-US" dirty="0"/>
              <a:t> 人，换而言之每天死 </a:t>
            </a:r>
            <a:r>
              <a:rPr lang="en-US" altLang="zh-CN" dirty="0"/>
              <a:t>2</a:t>
            </a:r>
            <a:r>
              <a:rPr lang="zh-CN" altLang="en-US" dirty="0"/>
              <a:t> 人。</a:t>
            </a:r>
            <a:endParaRPr lang="en-US" altLang="zh-CN" dirty="0"/>
          </a:p>
          <a:p>
            <a:pPr marL="0" indent="0">
              <a:buFont typeface="Arial" panose="020B0604020202020204" pitchFamily="34" charset="0"/>
              <a:buNone/>
            </a:pPr>
            <a:r>
              <a:rPr lang="zh-CN" altLang="en-US" dirty="0"/>
              <a:t>因此对局数最多只有 </a:t>
            </a:r>
            <a:r>
              <a:rPr lang="en-US" altLang="zh-CN" dirty="0"/>
              <a:t>10</a:t>
            </a:r>
            <a:r>
              <a:rPr lang="zh-CN" altLang="en-US" dirty="0"/>
              <a:t> </a:t>
            </a:r>
            <a:r>
              <a:rPr lang="en-US" altLang="zh-CN" dirty="0"/>
              <a:t>/</a:t>
            </a:r>
            <a:r>
              <a:rPr lang="zh-CN" altLang="en-US" dirty="0"/>
              <a:t> </a:t>
            </a:r>
            <a:r>
              <a:rPr lang="en-US" altLang="zh-CN" dirty="0"/>
              <a:t>2</a:t>
            </a:r>
            <a:r>
              <a:rPr lang="zh-CN" altLang="en-US" dirty="0"/>
              <a:t> </a:t>
            </a:r>
            <a:r>
              <a:rPr lang="en-US" altLang="zh-CN" dirty="0"/>
              <a:t>=</a:t>
            </a:r>
            <a:r>
              <a:rPr lang="zh-CN" altLang="en-US" dirty="0"/>
              <a:t> </a:t>
            </a:r>
            <a:r>
              <a:rPr lang="en-US" altLang="zh-CN" dirty="0"/>
              <a:t>5</a:t>
            </a:r>
            <a:r>
              <a:rPr lang="zh-CN" altLang="en-US" dirty="0"/>
              <a:t> 轮。</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另外因为神职只有预言家和女巫，这时会有一个隐含胜利条件：</a:t>
            </a:r>
            <a:endParaRPr lang="en-US" altLang="zh-CN" dirty="0"/>
          </a:p>
          <a:p>
            <a:pPr marL="0" indent="0">
              <a:buFont typeface="Arial" panose="020B0604020202020204" pitchFamily="34" charset="0"/>
              <a:buNone/>
            </a:pPr>
            <a:r>
              <a:rPr lang="zh-CN" altLang="en-US" dirty="0"/>
              <a:t>如果 坏人阵营 人数多于 好人阵营 人数，好人必败。</a:t>
            </a:r>
            <a:endParaRPr lang="en-US" altLang="zh-CN" dirty="0"/>
          </a:p>
          <a:p>
            <a:pPr marL="0" indent="0">
              <a:buFont typeface="Arial" panose="020B0604020202020204" pitchFamily="34" charset="0"/>
              <a:buNone/>
            </a:pPr>
            <a:r>
              <a:rPr lang="zh-CN" altLang="en-US" dirty="0"/>
              <a:t>（至于为什么，后面会分析）</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回想一下我们之前玩的时候，实际对局数很少能到 </a:t>
            </a:r>
            <a:r>
              <a:rPr lang="en-US" altLang="zh-CN" dirty="0"/>
              <a:t>5</a:t>
            </a:r>
            <a:r>
              <a:rPr lang="zh-CN" altLang="en-US" dirty="0"/>
              <a:t> 轮，一般第 </a:t>
            </a:r>
            <a:r>
              <a:rPr lang="en-US" altLang="zh-CN" dirty="0"/>
              <a:t>3</a:t>
            </a:r>
            <a:r>
              <a:rPr lang="zh-CN" altLang="en-US" dirty="0"/>
              <a:t> </a:t>
            </a:r>
            <a:r>
              <a:rPr lang="en-US" altLang="zh-CN" dirty="0"/>
              <a:t>~</a:t>
            </a:r>
            <a:r>
              <a:rPr lang="zh-CN" altLang="en-US" dirty="0"/>
              <a:t> </a:t>
            </a:r>
            <a:r>
              <a:rPr lang="en-US" altLang="zh-CN" dirty="0"/>
              <a:t>4</a:t>
            </a:r>
            <a:r>
              <a:rPr lang="zh-CN" altLang="en-US" dirty="0"/>
              <a:t> 轮游戏就结束了。</a:t>
            </a:r>
            <a:endParaRPr lang="en-US" altLang="zh-CN" dirty="0"/>
          </a:p>
          <a:p>
            <a:pPr marL="0" indent="0">
              <a:buFont typeface="Arial" panose="020B0604020202020204" pitchFamily="34" charset="0"/>
              <a:buNone/>
            </a:pPr>
            <a:r>
              <a:rPr lang="zh-CN" altLang="en-US" dirty="0"/>
              <a:t>换言之每人发言的次数平均不过 </a:t>
            </a:r>
            <a:r>
              <a:rPr lang="en-US" altLang="zh-CN" dirty="0"/>
              <a:t>3</a:t>
            </a:r>
            <a:r>
              <a:rPr lang="zh-CN" altLang="en-US" dirty="0"/>
              <a:t> 次左右。</a:t>
            </a:r>
            <a:endParaRPr lang="en-US" altLang="zh-CN" dirty="0"/>
          </a:p>
          <a:p>
            <a:pPr marL="0" indent="0">
              <a:buFont typeface="Arial" panose="020B0604020202020204" pitchFamily="34" charset="0"/>
              <a:buNone/>
            </a:pPr>
            <a:r>
              <a:rPr lang="zh-CN" altLang="en-US" dirty="0"/>
              <a:t>我们玩一局看似要花半小时很久，其实只是发言时间比较长导致的错觉。</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清楚对局轮数，会对发言的决策时机有很大影响。</a:t>
            </a:r>
            <a:endParaRPr lang="en-US" altLang="zh-CN" dirty="0"/>
          </a:p>
          <a:p>
            <a:pPr marL="0" indent="0">
              <a:buFont typeface="Arial" panose="020B0604020202020204" pitchFamily="34" charset="0"/>
              <a:buNone/>
            </a:pPr>
            <a:r>
              <a:rPr lang="zh-CN" altLang="en-US" dirty="0"/>
              <a:t>有很多人玩到第 </a:t>
            </a:r>
            <a:r>
              <a:rPr lang="en-US" altLang="zh-CN" dirty="0"/>
              <a:t>3</a:t>
            </a:r>
            <a:r>
              <a:rPr lang="zh-CN" altLang="en-US" dirty="0"/>
              <a:t> 轮还在隐藏身份担心暴露，表现的行为和身份格格不入，其实别人早就猜出你的身份了，只有你自己还在自欺欺人。</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为了掩饰身份错过许多极佳的决策点，甚至把有用的信息带到棺材里，那就得不偿失了。</a:t>
            </a:r>
            <a:endParaRPr lang="en-US" altLang="zh-CN" dirty="0"/>
          </a:p>
          <a:p>
            <a:pPr marL="0" indent="0">
              <a:buFont typeface="Arial" panose="020B0604020202020204" pitchFamily="34" charset="0"/>
              <a:buNone/>
            </a:pP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21</a:t>
            </a:fld>
            <a:endParaRPr lang="zh-CN" altLang="en-US"/>
          </a:p>
        </p:txBody>
      </p:sp>
    </p:spTree>
    <p:extLst>
      <p:ext uri="{BB962C8B-B14F-4D97-AF65-F5344CB8AC3E}">
        <p14:creationId xmlns:p14="http://schemas.microsoft.com/office/powerpoint/2010/main" val="10760231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92500" lnSpcReduction="20000"/>
          </a:bodyPr>
          <a:lstStyle/>
          <a:p>
            <a:pPr marL="0" indent="0">
              <a:buFont typeface="Arial" panose="020B0604020202020204" pitchFamily="34" charset="0"/>
              <a:buNone/>
            </a:pPr>
            <a:r>
              <a:rPr lang="zh-CN" altLang="en-US" dirty="0"/>
              <a:t>接下来我们分析一下好人阵营应该怎么玩。</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好人阵营相对于坏人阵营而言，其实是处于不利的位置的：</a:t>
            </a:r>
            <a:endParaRPr lang="en-US" altLang="zh-CN" dirty="0"/>
          </a:p>
          <a:p>
            <a:pPr marL="171450" indent="-171450">
              <a:buFont typeface="Arial" panose="020B0604020202020204" pitchFamily="34" charset="0"/>
              <a:buChar char="•"/>
            </a:pPr>
            <a:r>
              <a:rPr lang="zh-CN" altLang="en-US" dirty="0"/>
              <a:t>首先好人掌握的信息最少而且不准确</a:t>
            </a:r>
            <a:endParaRPr lang="en-US" altLang="zh-CN" dirty="0"/>
          </a:p>
          <a:p>
            <a:pPr marL="171450" indent="-171450">
              <a:buFont typeface="Arial" panose="020B0604020202020204" pitchFamily="34" charset="0"/>
              <a:buChar char="•"/>
            </a:pPr>
            <a:r>
              <a:rPr lang="zh-CN" altLang="en-US" dirty="0"/>
              <a:t>其次好人没有先手优势</a:t>
            </a:r>
            <a:endParaRPr lang="en-US" altLang="zh-CN" dirty="0"/>
          </a:p>
          <a:p>
            <a:pPr marL="171450" indent="-171450">
              <a:buFont typeface="Arial" panose="020B0604020202020204" pitchFamily="34" charset="0"/>
              <a:buChar char="•"/>
            </a:pPr>
            <a:r>
              <a:rPr lang="zh-CN" altLang="en-US" dirty="0"/>
              <a:t>其三好人的有效活动时间只有白天</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好人唯一的优势就是人数优势，他们只能通过白天的发言和投票去保持这个人数优势，维系对局进展。</a:t>
            </a:r>
            <a:endParaRPr lang="en-US" altLang="zh-CN" dirty="0"/>
          </a:p>
          <a:p>
            <a:pPr marL="0" indent="0">
              <a:buFont typeface="Arial" panose="020B0604020202020204" pitchFamily="34" charset="0"/>
              <a:buNone/>
            </a:pPr>
            <a:r>
              <a:rPr lang="zh-CN" altLang="en-US" dirty="0"/>
              <a:t>这个时候如何发言就很重要了。</a:t>
            </a:r>
            <a:endParaRPr lang="en-US" altLang="zh-CN" dirty="0"/>
          </a:p>
          <a:p>
            <a:pPr marL="171450" indent="-171450">
              <a:buFont typeface="Arial" panose="020B0604020202020204" pitchFamily="34" charset="0"/>
              <a:buChar char="•"/>
            </a:pPr>
            <a:r>
              <a:rPr lang="zh-CN" altLang="en-US" dirty="0"/>
              <a:t>一个是前面提到的策略发言，要懂得如何隐藏或者获取更多信息</a:t>
            </a:r>
            <a:endParaRPr lang="en-US" altLang="zh-CN" dirty="0"/>
          </a:p>
          <a:p>
            <a:pPr marL="171450" indent="-171450">
              <a:buFont typeface="Arial" panose="020B0604020202020204" pitchFamily="34" charset="0"/>
              <a:buChar char="•"/>
            </a:pPr>
            <a:r>
              <a:rPr lang="zh-CN" altLang="en-US" dirty="0"/>
              <a:t>还需关注的，就是发言的顺序，尤其是上下位关系，经常会被忽略掉</a:t>
            </a:r>
            <a:endParaRPr lang="en-US" altLang="zh-CN" dirty="0"/>
          </a:p>
          <a:p>
            <a:pPr marL="171450" indent="-171450">
              <a:buFont typeface="Arial" panose="020B0604020202020204" pitchFamily="34" charset="0"/>
              <a:buChar char="•"/>
            </a:pPr>
            <a:endParaRPr lang="en-US" altLang="zh-CN" dirty="0"/>
          </a:p>
          <a:p>
            <a:pPr marL="0" indent="0">
              <a:buFont typeface="Arial" panose="020B0604020202020204" pitchFamily="34" charset="0"/>
              <a:buNone/>
            </a:pPr>
            <a:r>
              <a:rPr lang="zh-CN" altLang="en-US" dirty="0"/>
              <a:t>因为先发言的人掌握信息是最少的，而且他不能反驳后发言的人的观点，因此排位越靠前的人会越沉默，而排位越靠后的人则会相对活跃。</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那么在信息缺乏的情况下，尤其是第 </a:t>
            </a:r>
            <a:r>
              <a:rPr lang="en-US" altLang="zh-CN" dirty="0"/>
              <a:t>1</a:t>
            </a:r>
            <a:r>
              <a:rPr lang="zh-CN" altLang="en-US" dirty="0"/>
              <a:t> 天，排位靠前的人如果想要提高自己的存活率，他应该怎么做呢？</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不要过早站队：在狼人杀里面第一印象很重要，因为身份概率分布过于复杂，许多玩家并不会深入推演你后面的行为是怎样的（可以联想一下前面的旅行者困境），那么在普通玩家的眼中，你的第一印象很可能就形成了你是好人还是坏人的身份，过早站队就会失去你后面塑造身份的主动权，可以再联想一下前面三国的例子，你在别人视角的信息越模糊，越有利于提高你的存活率；</a:t>
            </a:r>
            <a:endParaRPr lang="en-US" altLang="zh-CN" dirty="0"/>
          </a:p>
          <a:p>
            <a:pPr marL="171450" indent="-171450">
              <a:buFont typeface="Arial" panose="020B0604020202020204" pitchFamily="34" charset="0"/>
              <a:buChar char="•"/>
            </a:pPr>
            <a:r>
              <a:rPr lang="zh-CN" altLang="en-US" dirty="0"/>
              <a:t>不要塑造神职的身份：还是可以联想前面三国的例子，狼神民好比曹孙刘，神对狼威胁最大，不是被投死就是被杀死，反正活不长</a:t>
            </a:r>
            <a:endParaRPr lang="en-US" altLang="zh-CN" dirty="0"/>
          </a:p>
          <a:p>
            <a:pPr marL="171450" indent="-171450">
              <a:buFont typeface="Arial" panose="020B0604020202020204" pitchFamily="34" charset="0"/>
              <a:buChar char="•"/>
            </a:pPr>
            <a:r>
              <a:rPr lang="zh-CN" altLang="en-US" dirty="0"/>
              <a:t>不要怼你的下家：在有一定信息的前提下，可以适当怼你的上家，拉拢你的下家</a:t>
            </a:r>
            <a:endParaRPr lang="en-US" altLang="zh-CN" dirty="0"/>
          </a:p>
          <a:p>
            <a:pPr marL="171450" indent="-171450">
              <a:buFont typeface="Arial" panose="020B0604020202020204" pitchFamily="34" charset="0"/>
              <a:buChar char="•"/>
            </a:pP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22</a:t>
            </a:fld>
            <a:endParaRPr lang="zh-CN" altLang="en-US"/>
          </a:p>
        </p:txBody>
      </p:sp>
    </p:spTree>
    <p:extLst>
      <p:ext uri="{BB962C8B-B14F-4D97-AF65-F5344CB8AC3E}">
        <p14:creationId xmlns:p14="http://schemas.microsoft.com/office/powerpoint/2010/main" val="19434038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indent="0">
              <a:buFont typeface="Arial" panose="020B0604020202020204" pitchFamily="34" charset="0"/>
              <a:buNone/>
            </a:pPr>
            <a:r>
              <a:rPr lang="zh-CN" altLang="en-US" dirty="0"/>
              <a:t>但是狼人杀并不是一个防守游戏，因为狼每晚是固定杀 </a:t>
            </a:r>
            <a:r>
              <a:rPr lang="en-US" altLang="zh-CN" dirty="0"/>
              <a:t>1</a:t>
            </a:r>
            <a:r>
              <a:rPr lang="zh-CN" altLang="en-US" dirty="0"/>
              <a:t> 人的，通过谨慎发言所获得的存活率收益，会随着对局进行急速下滑，如果好人都追求存活率，最终结果是必败的。</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这个时候 神 和 民 就要思考自己的在阵营的作用是什么，最迟从第 </a:t>
            </a:r>
            <a:r>
              <a:rPr lang="en-US" altLang="zh-CN" dirty="0"/>
              <a:t>2</a:t>
            </a:r>
            <a:r>
              <a:rPr lang="zh-CN" altLang="en-US" dirty="0"/>
              <a:t> 轮对局开始就要调整策略了：</a:t>
            </a:r>
            <a:endParaRPr lang="en-US" altLang="zh-CN" dirty="0"/>
          </a:p>
          <a:p>
            <a:pPr marL="171450" indent="-171450">
              <a:buFont typeface="Arial" panose="020B0604020202020204" pitchFamily="34" charset="0"/>
              <a:buChar char="•"/>
            </a:pPr>
            <a:r>
              <a:rPr lang="zh-CN" altLang="en-US" dirty="0"/>
              <a:t>神：收集身份信息（俗称带节奏） </a:t>
            </a:r>
            <a:r>
              <a:rPr lang="en-US" altLang="zh-CN" dirty="0"/>
              <a:t>=&gt;</a:t>
            </a:r>
            <a:r>
              <a:rPr lang="zh-CN" altLang="en-US" dirty="0"/>
              <a:t> 扩大阵营</a:t>
            </a:r>
            <a:endParaRPr lang="en-US" altLang="zh-CN" dirty="0"/>
          </a:p>
          <a:p>
            <a:pPr marL="171450" indent="-171450">
              <a:buFont typeface="Arial" panose="020B0604020202020204" pitchFamily="34" charset="0"/>
              <a:buChar char="•"/>
            </a:pPr>
            <a:r>
              <a:rPr lang="zh-CN" altLang="en-US" dirty="0"/>
              <a:t>民：优先确保神存活（俗称挡刀）、其次确保自己存活 </a:t>
            </a:r>
            <a:r>
              <a:rPr lang="en-US" altLang="zh-CN" dirty="0"/>
              <a:t>=&gt;</a:t>
            </a:r>
            <a:r>
              <a:rPr lang="zh-CN" altLang="en-US" dirty="0"/>
              <a:t> 保持人数优势</a:t>
            </a:r>
            <a:endParaRPr lang="en-US" altLang="zh-CN" dirty="0"/>
          </a:p>
          <a:p>
            <a:pPr marL="171450" indent="-171450">
              <a:buFont typeface="Arial" panose="020B0604020202020204" pitchFamily="34" charset="0"/>
              <a:buChar char="•"/>
            </a:pPr>
            <a:endParaRPr lang="en-US" altLang="zh-CN" dirty="0"/>
          </a:p>
          <a:p>
            <a:pPr marL="0" indent="0">
              <a:buFont typeface="Arial" panose="020B0604020202020204" pitchFamily="34" charset="0"/>
              <a:buNone/>
            </a:pPr>
            <a:r>
              <a:rPr lang="zh-CN" altLang="en-US" dirty="0"/>
              <a:t>只要清楚自己的作用，后面的行动策略就应该围绕它进行。</a:t>
            </a:r>
            <a:endParaRPr lang="en-US" altLang="zh-CN" dirty="0"/>
          </a:p>
          <a:p>
            <a:pPr marL="0" indent="0">
              <a:buFont typeface="Arial" panose="020B0604020202020204" pitchFamily="34" charset="0"/>
              <a:buNone/>
            </a:pP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23</a:t>
            </a:fld>
            <a:endParaRPr lang="zh-CN" altLang="en-US"/>
          </a:p>
        </p:txBody>
      </p:sp>
    </p:spTree>
    <p:extLst>
      <p:ext uri="{BB962C8B-B14F-4D97-AF65-F5344CB8AC3E}">
        <p14:creationId xmlns:p14="http://schemas.microsoft.com/office/powerpoint/2010/main" val="15332927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92500" lnSpcReduction="10000"/>
          </a:bodyPr>
          <a:lstStyle/>
          <a:p>
            <a:pPr marL="0" indent="0">
              <a:buFont typeface="Arial" panose="020B0604020202020204" pitchFamily="34" charset="0"/>
              <a:buNone/>
            </a:pPr>
            <a:r>
              <a:rPr lang="zh-CN" altLang="en-US" dirty="0"/>
              <a:t>假如你是 </a:t>
            </a:r>
            <a:r>
              <a:rPr lang="en-US" altLang="zh-CN" dirty="0"/>
              <a:t>4</a:t>
            </a:r>
            <a:r>
              <a:rPr lang="zh-CN" altLang="en-US" dirty="0"/>
              <a:t> 号预言家，你在在第 </a:t>
            </a:r>
            <a:r>
              <a:rPr lang="en-US" altLang="zh-CN" dirty="0"/>
              <a:t>1</a:t>
            </a:r>
            <a:r>
              <a:rPr lang="zh-CN" altLang="en-US" dirty="0"/>
              <a:t> 天晚上验到 </a:t>
            </a:r>
            <a:r>
              <a:rPr lang="en-US" altLang="zh-CN" dirty="0"/>
              <a:t>1</a:t>
            </a:r>
            <a:r>
              <a:rPr lang="zh-CN" altLang="en-US" dirty="0"/>
              <a:t> 号是狼，</a:t>
            </a:r>
            <a:endParaRPr lang="en-US" altLang="zh-CN" dirty="0"/>
          </a:p>
          <a:p>
            <a:pPr marL="0" indent="0">
              <a:buFont typeface="Arial" panose="020B0604020202020204" pitchFamily="34" charset="0"/>
              <a:buNone/>
            </a:pPr>
            <a:r>
              <a:rPr lang="zh-CN" altLang="en-US" dirty="0"/>
              <a:t>而且好人阵营都是聪明 和 理性 的，</a:t>
            </a:r>
            <a:endParaRPr lang="en-US" altLang="zh-CN" dirty="0"/>
          </a:p>
          <a:p>
            <a:pPr marL="0" indent="0">
              <a:buFont typeface="Arial" panose="020B0604020202020204" pitchFamily="34" charset="0"/>
              <a:buNone/>
            </a:pPr>
            <a:r>
              <a:rPr lang="zh-CN" altLang="en-US" dirty="0"/>
              <a:t>那你在想隐藏身份的情况下，应该怎么带节奏呢弄死 </a:t>
            </a:r>
            <a:r>
              <a:rPr lang="en-US" altLang="zh-CN" dirty="0"/>
              <a:t>1</a:t>
            </a:r>
            <a:r>
              <a:rPr lang="zh-CN" altLang="en-US" dirty="0"/>
              <a:t> 号呢？ </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你可以说 </a:t>
            </a:r>
            <a:r>
              <a:rPr lang="en-US" altLang="zh-CN" dirty="0"/>
              <a:t>【</a:t>
            </a:r>
            <a:r>
              <a:rPr lang="en-US" altLang="zh-CN" sz="1200" b="0" dirty="0">
                <a:solidFill>
                  <a:schemeClr val="bg1"/>
                </a:solidFill>
              </a:rPr>
              <a:t>1</a:t>
            </a:r>
            <a:r>
              <a:rPr lang="zh-CN" altLang="en-US" sz="1200" b="0" dirty="0">
                <a:solidFill>
                  <a:schemeClr val="bg1"/>
                </a:solidFill>
              </a:rPr>
              <a:t> 号这次发言没有用人格担保，我怀疑他是狼</a:t>
            </a:r>
            <a:r>
              <a:rPr lang="en-US" altLang="zh-CN" dirty="0"/>
              <a:t>】</a:t>
            </a:r>
            <a:r>
              <a:rPr lang="zh-CN" altLang="en-US" dirty="0"/>
              <a:t>。</a:t>
            </a:r>
            <a:endParaRPr lang="en-US" altLang="zh-CN" dirty="0"/>
          </a:p>
          <a:p>
            <a:pPr marL="0" indent="0">
              <a:buFont typeface="Arial" panose="020B0604020202020204" pitchFamily="34" charset="0"/>
              <a:buNone/>
            </a:pPr>
            <a:r>
              <a:rPr lang="zh-CN" altLang="en-US" dirty="0"/>
              <a:t>这是一种没有理论依据的发言，在信息不明确的第 </a:t>
            </a:r>
            <a:r>
              <a:rPr lang="en-US" altLang="zh-CN" dirty="0"/>
              <a:t>1</a:t>
            </a:r>
            <a:r>
              <a:rPr lang="zh-CN" altLang="en-US" dirty="0"/>
              <a:t> 天说这种话，其实是不明智的。</a:t>
            </a:r>
            <a:endParaRPr lang="en-US" altLang="zh-CN" dirty="0"/>
          </a:p>
          <a:p>
            <a:pPr marL="0" indent="0">
              <a:buFont typeface="Arial" panose="020B0604020202020204" pitchFamily="34" charset="0"/>
              <a:buNone/>
            </a:pPr>
            <a:r>
              <a:rPr lang="zh-CN" altLang="en-US" dirty="0"/>
              <a:t>但如果好人阵营都是聪明和理性的，其他村民就有理由推测 </a:t>
            </a:r>
            <a:r>
              <a:rPr lang="en-US" altLang="zh-CN" dirty="0"/>
              <a:t>4</a:t>
            </a:r>
            <a:r>
              <a:rPr lang="zh-CN" altLang="en-US" dirty="0"/>
              <a:t> 号玩家有可能掌握了信息才会这样发言，进一步推测他有可能是预言家。</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既然好人能想到，那么坏人也能想到，如果这个预言家想要活下来，其他好人应该怎么办？</a:t>
            </a:r>
            <a:endParaRPr lang="en-US" altLang="zh-CN" dirty="0"/>
          </a:p>
          <a:p>
            <a:pPr marL="0" indent="0">
              <a:buFont typeface="Arial" panose="020B0604020202020204" pitchFamily="34" charset="0"/>
              <a:buNone/>
            </a:pPr>
            <a:r>
              <a:rPr lang="zh-CN" altLang="en-US" dirty="0"/>
              <a:t>可能有人想到女巫，没错，但是随着对局的进行，预言家会越来越危险，女巫的解药是保底用的。</a:t>
            </a:r>
            <a:endParaRPr lang="en-US" altLang="zh-CN" dirty="0"/>
          </a:p>
          <a:p>
            <a:pPr marL="0" indent="0">
              <a:buFont typeface="Arial" panose="020B0604020202020204" pitchFamily="34" charset="0"/>
              <a:buNone/>
            </a:pPr>
            <a:r>
              <a:rPr lang="zh-CN" altLang="en-US" dirty="0"/>
              <a:t>在对局最开始，村民应该尽可能避免解药被使用，这个时候村民就可以适当站出来挡刀。</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例如你是 </a:t>
            </a:r>
            <a:r>
              <a:rPr lang="en-US" altLang="zh-CN" dirty="0"/>
              <a:t>6</a:t>
            </a:r>
            <a:r>
              <a:rPr lang="zh-CN" altLang="en-US" dirty="0"/>
              <a:t> 号村民，这个时候就可以站出来说</a:t>
            </a:r>
            <a:r>
              <a:rPr lang="en-US" altLang="zh-CN" dirty="0"/>
              <a:t>【</a:t>
            </a:r>
            <a:r>
              <a:rPr lang="zh-CN" altLang="en-US" dirty="0"/>
              <a:t>我没有更多信息，但我是有身份的人</a:t>
            </a:r>
            <a:r>
              <a:rPr lang="en-US" altLang="zh-CN" dirty="0"/>
              <a:t>】</a:t>
            </a:r>
          </a:p>
          <a:p>
            <a:pPr marL="0" indent="0">
              <a:buFont typeface="Arial" panose="020B0604020202020204" pitchFamily="34" charset="0"/>
              <a:buNone/>
            </a:pPr>
            <a:r>
              <a:rPr lang="zh-CN" altLang="en-US" dirty="0"/>
              <a:t>这样说就可以转移狼对 </a:t>
            </a:r>
            <a:r>
              <a:rPr lang="en-US" altLang="zh-CN" dirty="0"/>
              <a:t>4</a:t>
            </a:r>
            <a:r>
              <a:rPr lang="zh-CN" altLang="en-US" dirty="0"/>
              <a:t> 号的注意力</a:t>
            </a:r>
            <a:endParaRPr lang="en-US" altLang="zh-CN" dirty="0"/>
          </a:p>
          <a:p>
            <a:pPr marL="0" indent="0">
              <a:buFont typeface="Arial" panose="020B0604020202020204" pitchFamily="34" charset="0"/>
              <a:buNone/>
            </a:pPr>
            <a:r>
              <a:rPr lang="zh-CN" altLang="en-US" dirty="0"/>
              <a:t>因为在狼的视角，好人阵营只有 神和民 的区别，你既然有身份，那肯定是神，</a:t>
            </a:r>
            <a:endParaRPr lang="en-US" altLang="zh-CN" dirty="0"/>
          </a:p>
          <a:p>
            <a:pPr marL="0" indent="0">
              <a:buFont typeface="Arial" panose="020B0604020202020204" pitchFamily="34" charset="0"/>
              <a:buNone/>
            </a:pPr>
            <a:r>
              <a:rPr lang="zh-CN" altLang="en-US" dirty="0"/>
              <a:t>相对于 </a:t>
            </a:r>
            <a:r>
              <a:rPr lang="en-US" altLang="zh-CN" dirty="0"/>
              <a:t>4</a:t>
            </a:r>
            <a:r>
              <a:rPr lang="zh-CN" altLang="en-US" dirty="0"/>
              <a:t> 号模棱两可的身份，神对狼的威胁更大，因此你更容易成为狼的目标。</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不过这些发言并不是每次都有用的，是不是经常一起玩狼人杀、当前对局已有信息的多寡，都会让这些发言有不同的效果，不能照搬使用，这里这是提供了一个思路。</a:t>
            </a: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24</a:t>
            </a:fld>
            <a:endParaRPr lang="zh-CN" altLang="en-US"/>
          </a:p>
        </p:txBody>
      </p:sp>
    </p:spTree>
    <p:extLst>
      <p:ext uri="{BB962C8B-B14F-4D97-AF65-F5344CB8AC3E}">
        <p14:creationId xmlns:p14="http://schemas.microsoft.com/office/powerpoint/2010/main" val="279861921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85000" lnSpcReduction="20000"/>
          </a:bodyPr>
          <a:lstStyle/>
          <a:p>
            <a:pPr marL="0" indent="0">
              <a:buFont typeface="Arial" panose="020B0604020202020204" pitchFamily="34" charset="0"/>
              <a:buNone/>
            </a:pPr>
            <a:r>
              <a:rPr lang="zh-CN" altLang="en-US" dirty="0"/>
              <a:t>讲完好人阵营，再来讲讲坏人阵营。</a:t>
            </a:r>
            <a:endParaRPr lang="en-US" altLang="zh-CN" dirty="0"/>
          </a:p>
          <a:p>
            <a:pPr marL="0" indent="0">
              <a:buFont typeface="Arial" panose="020B0604020202020204" pitchFamily="34" charset="0"/>
              <a:buNone/>
            </a:pPr>
            <a:r>
              <a:rPr lang="zh-CN" altLang="en-US" dirty="0"/>
              <a:t>在狼人杀中好人是相对难玩的，因为信息少，而且缺乏主动权。</a:t>
            </a:r>
            <a:endParaRPr lang="en-US" altLang="zh-CN" dirty="0"/>
          </a:p>
          <a:p>
            <a:pPr marL="0" indent="0">
              <a:buFont typeface="Arial" panose="020B0604020202020204" pitchFamily="34" charset="0"/>
              <a:buNone/>
            </a:pPr>
            <a:r>
              <a:rPr lang="zh-CN" altLang="en-US" dirty="0"/>
              <a:t>而坏人阵营则相对会简单一些，开局信息多，而且有先手优势。</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严格来说，在我们当前狼人杀的配置下（</a:t>
            </a:r>
            <a:r>
              <a:rPr lang="en-US" altLang="zh-CN" dirty="0"/>
              <a:t>4</a:t>
            </a:r>
            <a:r>
              <a:rPr lang="zh-CN" altLang="en-US" dirty="0"/>
              <a:t>狼</a:t>
            </a:r>
            <a:r>
              <a:rPr lang="en-US" altLang="zh-CN" dirty="0"/>
              <a:t>2</a:t>
            </a:r>
            <a:r>
              <a:rPr lang="zh-CN" altLang="en-US" dirty="0"/>
              <a:t>神</a:t>
            </a:r>
            <a:r>
              <a:rPr lang="en-US" altLang="zh-CN" dirty="0"/>
              <a:t>4</a:t>
            </a:r>
            <a:r>
              <a:rPr lang="zh-CN" altLang="en-US" dirty="0"/>
              <a:t>民），而且两个神都没什么卵用，</a:t>
            </a:r>
            <a:endParaRPr lang="en-US" altLang="zh-CN" dirty="0"/>
          </a:p>
          <a:p>
            <a:pPr marL="0" indent="0">
              <a:buFont typeface="Arial" panose="020B0604020202020204" pitchFamily="34" charset="0"/>
              <a:buNone/>
            </a:pPr>
            <a:r>
              <a:rPr lang="zh-CN" altLang="en-US" dirty="0"/>
              <a:t>如果不考虑什么听声辩位、微表情管理，胜率是极高的。</a:t>
            </a:r>
            <a:endParaRPr lang="en-US" altLang="zh-CN" dirty="0"/>
          </a:p>
          <a:p>
            <a:pPr marL="0" indent="0">
              <a:buFont typeface="Arial" panose="020B0604020202020204" pitchFamily="34" charset="0"/>
              <a:buNone/>
            </a:pPr>
            <a:r>
              <a:rPr lang="zh-CN" altLang="en-US" dirty="0"/>
              <a:t>但是上周竟然打出了 </a:t>
            </a:r>
            <a:r>
              <a:rPr lang="en-US" altLang="zh-CN" dirty="0"/>
              <a:t>0:3</a:t>
            </a:r>
            <a:r>
              <a:rPr lang="zh-CN" altLang="en-US" dirty="0"/>
              <a:t> 的战绩，真是惨不忍睹。</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其实狼人的优势是很多的：</a:t>
            </a:r>
            <a:endParaRPr lang="en-US" altLang="zh-CN" dirty="0"/>
          </a:p>
          <a:p>
            <a:pPr marL="171450" indent="-171450">
              <a:buFont typeface="Arial" panose="020B0604020202020204" pitchFamily="34" charset="0"/>
              <a:buChar char="•"/>
            </a:pPr>
            <a:r>
              <a:rPr lang="zh-CN" altLang="en-US" dirty="0"/>
              <a:t>信息多而精准</a:t>
            </a:r>
            <a:endParaRPr lang="en-US" altLang="zh-CN" dirty="0"/>
          </a:p>
          <a:p>
            <a:pPr marL="171450" indent="-171450">
              <a:buFont typeface="Arial" panose="020B0604020202020204" pitchFamily="34" charset="0"/>
              <a:buChar char="•"/>
            </a:pPr>
            <a:r>
              <a:rPr lang="zh-CN" altLang="en-US" dirty="0"/>
              <a:t>有先手优势：好人阵营只能根据狼人的决策行动</a:t>
            </a:r>
            <a:endParaRPr lang="en-US" altLang="zh-CN" dirty="0"/>
          </a:p>
          <a:p>
            <a:pPr marL="171450" indent="-171450">
              <a:buFont typeface="Arial" panose="020B0604020202020204" pitchFamily="34" charset="0"/>
              <a:buChar char="•"/>
            </a:pPr>
            <a:r>
              <a:rPr lang="zh-CN" altLang="en-US" dirty="0"/>
              <a:t>每轮对局可额外活动 </a:t>
            </a:r>
            <a:r>
              <a:rPr lang="en-US" altLang="zh-CN" dirty="0"/>
              <a:t>1</a:t>
            </a:r>
            <a:r>
              <a:rPr lang="zh-CN" altLang="en-US" dirty="0"/>
              <a:t> 次（晚上杀人）</a:t>
            </a:r>
            <a:endParaRPr lang="en-US" altLang="zh-CN" dirty="0"/>
          </a:p>
          <a:p>
            <a:pPr marL="171450" indent="-171450">
              <a:buFont typeface="Arial" panose="020B0604020202020204" pitchFamily="34" charset="0"/>
              <a:buChar char="•"/>
            </a:pPr>
            <a:r>
              <a:rPr lang="zh-CN" altLang="en-US" dirty="0"/>
              <a:t>默认处于共谋状态</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我们如果以正常的方式去玩这个游戏，狼人完全可以在第 </a:t>
            </a:r>
            <a:r>
              <a:rPr lang="en-US" altLang="zh-CN" dirty="0"/>
              <a:t>1</a:t>
            </a:r>
            <a:r>
              <a:rPr lang="zh-CN" altLang="en-US" dirty="0"/>
              <a:t> 轮对局结束的时候就锁定胜局的。</a:t>
            </a:r>
            <a:endParaRPr lang="en-US" altLang="zh-CN" dirty="0"/>
          </a:p>
          <a:p>
            <a:pPr marL="0" indent="0">
              <a:buFont typeface="Arial" panose="020B0604020202020204" pitchFamily="34" charset="0"/>
              <a:buNone/>
            </a:pPr>
            <a:r>
              <a:rPr lang="zh-CN" altLang="en-US" dirty="0"/>
              <a:t>什么是正常的方式呢？ 就是大家都不应该在开局没有任何信息的情况下，给某些玩家套身份牌、或者做针对性的行动。</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例如有好几次某人是好人的时候，他第一天晚上就死了，这就是不正常的开局。</a:t>
            </a:r>
            <a:endParaRPr lang="en-US" altLang="zh-CN" dirty="0"/>
          </a:p>
          <a:p>
            <a:pPr marL="0" indent="0">
              <a:buFont typeface="Arial" panose="020B0604020202020204" pitchFamily="34" charset="0"/>
              <a:buNone/>
            </a:pPr>
            <a:r>
              <a:rPr lang="zh-CN" altLang="en-US" dirty="0"/>
              <a:t>因为狼人们认为我们会玩，威胁性很大，甚至大过神职，优先把某人先杀死，其实这样决策是不对的。</a:t>
            </a:r>
            <a:endParaRPr lang="en-US" altLang="zh-CN" dirty="0"/>
          </a:p>
          <a:p>
            <a:pPr marL="0" indent="0">
              <a:buFont typeface="Arial" panose="020B0604020202020204" pitchFamily="34" charset="0"/>
              <a:buNone/>
            </a:pPr>
            <a:r>
              <a:rPr lang="zh-CN" altLang="en-US" dirty="0"/>
              <a:t>如果按这种逻辑推论，如果某人第 </a:t>
            </a:r>
            <a:r>
              <a:rPr lang="en-US" altLang="zh-CN" dirty="0"/>
              <a:t>1</a:t>
            </a:r>
            <a:r>
              <a:rPr lang="zh-CN" altLang="en-US" dirty="0"/>
              <a:t> 天早上还活着，是不是说明他就是狼呢？</a:t>
            </a:r>
            <a:endParaRPr lang="en-US" altLang="zh-CN" dirty="0"/>
          </a:p>
          <a:p>
            <a:pPr marL="0" indent="0">
              <a:buFont typeface="Arial" panose="020B0604020202020204" pitchFamily="34" charset="0"/>
              <a:buNone/>
            </a:pPr>
            <a:r>
              <a:rPr lang="zh-CN" altLang="en-US" dirty="0"/>
              <a:t>因为从以往对局来看，有自刀行为的</a:t>
            </a:r>
            <a:r>
              <a:rPr lang="zh-CN" altLang="en-US"/>
              <a:t>只有我而已。某人没有</a:t>
            </a:r>
            <a:r>
              <a:rPr lang="zh-CN" altLang="en-US" dirty="0"/>
              <a:t>自刀的爱好。</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不过当然也有可能因为我们俩废话比较多，大家选择先把我们杀死，也正常，这个我们检讨。</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不扯太远，那么基于当前游戏角色配置的情况下，狼人如何在第 </a:t>
            </a:r>
            <a:r>
              <a:rPr lang="en-US" altLang="zh-CN" dirty="0"/>
              <a:t>1</a:t>
            </a:r>
            <a:r>
              <a:rPr lang="zh-CN" altLang="en-US" dirty="0"/>
              <a:t> 轮对局结束的时候就赢得游戏呢？</a:t>
            </a:r>
            <a:endParaRPr lang="en-US" altLang="zh-CN" dirty="0"/>
          </a:p>
          <a:p>
            <a:pPr marL="0" indent="0">
              <a:buFont typeface="Arial" panose="020B0604020202020204" pitchFamily="34" charset="0"/>
              <a:buNone/>
            </a:pP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25</a:t>
            </a:fld>
            <a:endParaRPr lang="zh-CN" altLang="en-US"/>
          </a:p>
        </p:txBody>
      </p:sp>
    </p:spTree>
    <p:extLst>
      <p:ext uri="{BB962C8B-B14F-4D97-AF65-F5344CB8AC3E}">
        <p14:creationId xmlns:p14="http://schemas.microsoft.com/office/powerpoint/2010/main" val="304986882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47500" lnSpcReduction="20000"/>
          </a:bodyPr>
          <a:lstStyle/>
          <a:p>
            <a:pPr marL="0" indent="0">
              <a:buFont typeface="Arial" panose="020B0604020202020204" pitchFamily="34" charset="0"/>
              <a:buNone/>
            </a:pPr>
            <a:r>
              <a:rPr lang="zh-CN" altLang="en-US" dirty="0"/>
              <a:t>要知道好人阵营唯一的优势就是人数，这是他们掌握白天投票主动权的关键，因为只要某人被投超过半数（不含半数），那么这个人就会死。</a:t>
            </a:r>
            <a:endParaRPr lang="en-US" altLang="zh-CN" dirty="0"/>
          </a:p>
          <a:p>
            <a:pPr marL="0" indent="0">
              <a:buFont typeface="Arial" panose="020B0604020202020204" pitchFamily="34" charset="0"/>
              <a:buNone/>
            </a:pPr>
            <a:r>
              <a:rPr lang="zh-CN" altLang="en-US" dirty="0"/>
              <a:t>那狼只要尽快消除人数差距，追平人数，使得好人阵营没有办法掌握白天投票的主动权，那么好人必败。</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因此狼人还有一条隐含的胜利方式： 只要某一天投票环节结束后，坏人阵营人数 </a:t>
            </a:r>
            <a:r>
              <a:rPr lang="en-US" altLang="zh-CN" dirty="0"/>
              <a:t>&gt;=</a:t>
            </a:r>
            <a:r>
              <a:rPr lang="zh-CN" altLang="en-US" dirty="0"/>
              <a:t> 好人阵营人数， 坏人必胜。</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既然要在第 </a:t>
            </a:r>
            <a:r>
              <a:rPr lang="en-US" altLang="zh-CN" dirty="0"/>
              <a:t>1</a:t>
            </a:r>
            <a:r>
              <a:rPr lang="zh-CN" altLang="en-US" dirty="0"/>
              <a:t> 天就锁定胜局，说明狼要想办法杀掉好人阵营里的 </a:t>
            </a:r>
            <a:r>
              <a:rPr lang="en-US" altLang="zh-CN" dirty="0"/>
              <a:t>2</a:t>
            </a:r>
            <a:r>
              <a:rPr lang="zh-CN" altLang="en-US" dirty="0"/>
              <a:t> 个人。</a:t>
            </a:r>
            <a:endParaRPr lang="en-US" altLang="zh-CN" dirty="0"/>
          </a:p>
          <a:p>
            <a:pPr marL="0" indent="0">
              <a:buFont typeface="Arial" panose="020B0604020202020204" pitchFamily="34" charset="0"/>
              <a:buNone/>
            </a:pPr>
            <a:r>
              <a:rPr lang="zh-CN" altLang="en-US" dirty="0"/>
              <a:t>而杀人时机只有 </a:t>
            </a:r>
            <a:r>
              <a:rPr lang="en-US" altLang="zh-CN" dirty="0"/>
              <a:t>2</a:t>
            </a:r>
            <a:r>
              <a:rPr lang="zh-CN" altLang="en-US" dirty="0"/>
              <a:t> 个：</a:t>
            </a:r>
            <a:endParaRPr lang="en-US" altLang="zh-CN" dirty="0"/>
          </a:p>
          <a:p>
            <a:pPr marL="171450" indent="-171450">
              <a:buFont typeface="Arial" panose="020B0604020202020204" pitchFamily="34" charset="0"/>
              <a:buChar char="•"/>
            </a:pPr>
            <a:r>
              <a:rPr lang="zh-CN" altLang="en-US" dirty="0"/>
              <a:t>晚上点杀</a:t>
            </a:r>
            <a:endParaRPr lang="en-US" altLang="zh-CN" dirty="0"/>
          </a:p>
          <a:p>
            <a:pPr marL="171450" indent="-171450">
              <a:buFont typeface="Arial" panose="020B0604020202020204" pitchFamily="34" charset="0"/>
              <a:buChar char="•"/>
            </a:pPr>
            <a:r>
              <a:rPr lang="zh-CN" altLang="en-US" dirty="0"/>
              <a:t>白天投票</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首晚 </a:t>
            </a:r>
            <a:r>
              <a:rPr lang="en-US" altLang="zh-CN" dirty="0"/>
              <a:t>6</a:t>
            </a:r>
            <a:r>
              <a:rPr lang="zh-CN" altLang="en-US" dirty="0"/>
              <a:t> 个好人身份不明，那是不是可以随机点杀呢？</a:t>
            </a:r>
            <a:endParaRPr lang="en-US" altLang="zh-CN" dirty="0"/>
          </a:p>
          <a:p>
            <a:pPr marL="0" indent="0">
              <a:buFont typeface="Arial" panose="020B0604020202020204" pitchFamily="34" charset="0"/>
              <a:buNone/>
            </a:pPr>
            <a:r>
              <a:rPr lang="zh-CN" altLang="en-US" dirty="0"/>
              <a:t>其实不是的。 </a:t>
            </a:r>
            <a:r>
              <a:rPr lang="en-US" altLang="zh-CN" dirty="0"/>
              <a:t>6</a:t>
            </a:r>
            <a:r>
              <a:rPr lang="zh-CN" altLang="en-US" dirty="0"/>
              <a:t> 个好人是有区别的，他们有发言顺序。</a:t>
            </a:r>
            <a:endParaRPr lang="en-US" altLang="zh-CN" dirty="0"/>
          </a:p>
          <a:p>
            <a:pPr marL="0" indent="0">
              <a:buFont typeface="Arial" panose="020B0604020202020204" pitchFamily="34" charset="0"/>
              <a:buNone/>
            </a:pPr>
            <a:r>
              <a:rPr lang="zh-CN" altLang="en-US" dirty="0"/>
              <a:t>顺位越靠后的人，在白天掌握的信息越多，他的发言越有分量，对狼人的威胁也就更大。</a:t>
            </a:r>
            <a:endParaRPr lang="en-US" altLang="zh-CN" dirty="0"/>
          </a:p>
          <a:p>
            <a:pPr marL="0" lvl="0" indent="0" algn="l" rtl="0">
              <a:lnSpc>
                <a:spcPct val="80000"/>
              </a:lnSpc>
              <a:spcBef>
                <a:spcPts val="0"/>
              </a:spcBef>
              <a:spcAft>
                <a:spcPts val="0"/>
              </a:spcAft>
              <a:buClr>
                <a:schemeClr val="dk1"/>
              </a:buClr>
              <a:buSzPts val="570"/>
              <a:buFont typeface="Arial"/>
              <a:buNone/>
            </a:pPr>
            <a:r>
              <a:rPr lang="zh-CN" altLang="en-US" sz="800"/>
              <a:t>因此首晚点杀最优决策是末位的好人，而不是在前面对局中看起来玩得最厉害的人。</a:t>
            </a:r>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有人会问，那女巫救人怎么办？</a:t>
            </a:r>
            <a:endParaRPr lang="en-US" altLang="zh-CN" dirty="0"/>
          </a:p>
          <a:p>
            <a:pPr marL="0" indent="0">
              <a:buFont typeface="Arial" panose="020B0604020202020204" pitchFamily="34" charset="0"/>
              <a:buNone/>
            </a:pPr>
            <a:r>
              <a:rPr lang="zh-CN" altLang="en-US" dirty="0"/>
              <a:t>确实女巫救人就没办法第 </a:t>
            </a:r>
            <a:r>
              <a:rPr lang="en-US" altLang="zh-CN" dirty="0"/>
              <a:t>1</a:t>
            </a:r>
            <a:r>
              <a:rPr lang="zh-CN" altLang="en-US" dirty="0"/>
              <a:t> 天获胜了，正常继续玩就好。</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但是在身份不明的情况下，如果女巫不知道狼人的企图，他救人的概率是低于 </a:t>
            </a:r>
            <a:r>
              <a:rPr lang="en-US" altLang="zh-CN" dirty="0"/>
              <a:t>50%</a:t>
            </a:r>
            <a:r>
              <a:rPr lang="zh-CN" altLang="en-US" dirty="0"/>
              <a:t> 的，</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因为他会更倾向把解药留给自己或预言家，使得阵营利益最大化，毕竟把狼人自刀也考虑进来的话，首晚预言家被杀的几率只有 </a:t>
            </a:r>
            <a:r>
              <a:rPr lang="en-US" altLang="zh-CN" dirty="0"/>
              <a:t>1/10</a:t>
            </a:r>
            <a:r>
              <a:rPr lang="zh-CN" altLang="en-US" dirty="0"/>
              <a:t>，女巫是不会冒这个风险的。</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顺便一提女巫首晚杀人的几率也是趋近于 </a:t>
            </a:r>
            <a:r>
              <a:rPr lang="en-US" altLang="zh-CN" dirty="0"/>
              <a:t>0</a:t>
            </a:r>
            <a:r>
              <a:rPr lang="zh-CN" altLang="en-US" dirty="0"/>
              <a:t> 的。看似有 </a:t>
            </a:r>
            <a:r>
              <a:rPr lang="en-US" altLang="zh-CN" dirty="0"/>
              <a:t>4/9</a:t>
            </a:r>
            <a:r>
              <a:rPr lang="zh-CN" altLang="en-US" dirty="0"/>
              <a:t> 的几率杀掉 </a:t>
            </a:r>
            <a:r>
              <a:rPr lang="en-US" altLang="zh-CN" dirty="0"/>
              <a:t>1</a:t>
            </a:r>
            <a:r>
              <a:rPr lang="zh-CN" altLang="en-US" dirty="0"/>
              <a:t> 匹狼，但是误杀好人的几率会更高，有 </a:t>
            </a:r>
            <a:r>
              <a:rPr lang="en-US" altLang="zh-CN" dirty="0"/>
              <a:t>5/9</a:t>
            </a:r>
            <a:r>
              <a:rPr lang="zh-CN" altLang="en-US" dirty="0"/>
              <a:t>，再算上狼杀掉 </a:t>
            </a:r>
            <a:r>
              <a:rPr lang="en-US" altLang="zh-CN" dirty="0"/>
              <a:t>1</a:t>
            </a:r>
            <a:r>
              <a:rPr lang="zh-CN" altLang="en-US" dirty="0"/>
              <a:t> 人，首晚一旦误杀好人阵营人数直接被坏人阵营追平，好人失去白天投票的人数优势，直接落败，女巫是不敢冒这个风险的。</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回到正题，假设女巫首晚放弃救人，现在来到第 </a:t>
            </a:r>
            <a:r>
              <a:rPr lang="en-US" altLang="zh-CN" dirty="0"/>
              <a:t>1</a:t>
            </a:r>
            <a:r>
              <a:rPr lang="zh-CN" altLang="en-US" dirty="0"/>
              <a:t> 天的白天发言环节，两个阵营的人数是 </a:t>
            </a:r>
            <a:r>
              <a:rPr lang="en-US" altLang="zh-CN" dirty="0"/>
              <a:t>4:5</a:t>
            </a:r>
            <a:r>
              <a:rPr lang="zh-CN" altLang="en-US" dirty="0"/>
              <a:t> ，</a:t>
            </a:r>
            <a:endParaRPr lang="en-US" altLang="zh-CN" dirty="0"/>
          </a:p>
          <a:p>
            <a:pPr marL="0" indent="0">
              <a:buFont typeface="Arial" panose="020B0604020202020204" pitchFamily="34" charset="0"/>
              <a:buNone/>
            </a:pPr>
            <a:r>
              <a:rPr lang="zh-CN" altLang="en-US" dirty="0"/>
              <a:t>换言之，狼要做的就是拉拢好人阵营的 </a:t>
            </a:r>
            <a:r>
              <a:rPr lang="en-US" altLang="zh-CN" dirty="0"/>
              <a:t>1</a:t>
            </a:r>
            <a:r>
              <a:rPr lang="zh-CN" altLang="en-US" dirty="0"/>
              <a:t> 个人去投死 </a:t>
            </a:r>
            <a:r>
              <a:rPr lang="en-US" altLang="zh-CN" dirty="0"/>
              <a:t>1</a:t>
            </a:r>
            <a:r>
              <a:rPr lang="zh-CN" altLang="en-US" dirty="0"/>
              <a:t> 个好人。</a:t>
            </a:r>
            <a:endParaRPr lang="en-US" altLang="zh-CN" dirty="0"/>
          </a:p>
          <a:p>
            <a:pPr marL="0" indent="0">
              <a:buFont typeface="Arial" panose="020B0604020202020204" pitchFamily="34" charset="0"/>
              <a:buNone/>
            </a:pPr>
            <a:r>
              <a:rPr lang="zh-CN" altLang="en-US" dirty="0"/>
              <a:t>前面分析好人阵营的时候说过，在第 </a:t>
            </a:r>
            <a:r>
              <a:rPr lang="en-US" altLang="zh-CN" dirty="0"/>
              <a:t>1</a:t>
            </a:r>
            <a:r>
              <a:rPr lang="zh-CN" altLang="en-US" dirty="0"/>
              <a:t> 轮的时候，神职为了在后面获取更多信息，不会倾向自曝身份。</a:t>
            </a:r>
            <a:endParaRPr lang="en-US" altLang="zh-CN" dirty="0"/>
          </a:p>
          <a:p>
            <a:pPr marL="0" indent="0">
              <a:buFont typeface="Arial" panose="020B0604020202020204" pitchFamily="34" charset="0"/>
              <a:buNone/>
            </a:pP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所以狼最有拉拢效果的方式就是跳预言家，因为预言家可以查验身份，他说的话在村民的心中的置信度会更高。</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但是狼跳预言家之后，最担心就是真的预言家也跳出来，这样就会因此村民质疑。</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所以最适合跳预言家的是发言顺序排在末位的狼，因为末位狼身后的人会比他前面的人要少，真预言家跳出来的几率会更低。</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而且首晚点杀，之所以要杀掉末位好人，也是为了削减末位狼身后的人数。</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狼跳预言家之后，也不是随便指死一个好人的。</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优先考虑指死的是在前面发言过程中，起了争执的 </a:t>
            </a:r>
            <a:r>
              <a:rPr lang="en-US" altLang="zh-CN" dirty="0"/>
              <a:t>2</a:t>
            </a:r>
            <a:r>
              <a:rPr lang="zh-CN" altLang="en-US" dirty="0"/>
              <a:t> 个好人中的 </a:t>
            </a:r>
            <a:r>
              <a:rPr lang="en-US" altLang="zh-CN" dirty="0"/>
              <a:t>1</a:t>
            </a:r>
            <a:r>
              <a:rPr lang="zh-CN" altLang="en-US" dirty="0"/>
              <a:t> 个，因为另 </a:t>
            </a:r>
            <a:r>
              <a:rPr lang="en-US" altLang="zh-CN" dirty="0"/>
              <a:t>1</a:t>
            </a:r>
            <a:r>
              <a:rPr lang="zh-CN" altLang="en-US" dirty="0"/>
              <a:t> 个支持你的概率是很大的，只要拉拢到 </a:t>
            </a:r>
            <a:r>
              <a:rPr lang="en-US" altLang="zh-CN" dirty="0"/>
              <a:t>1</a:t>
            </a:r>
            <a:r>
              <a:rPr lang="zh-CN" altLang="en-US" dirty="0"/>
              <a:t> 个好人就成功</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如果没有好人起争执，那么就选择排在首位的好人，因为这个人掌握的信息最少，他的身份在其他人的视角看来最模糊，所有人对他并不存在</a:t>
            </a:r>
            <a:r>
              <a:rPr lang="en-US" altLang="zh-CN" dirty="0"/>
              <a:t>【</a:t>
            </a:r>
            <a:r>
              <a:rPr lang="zh-CN" altLang="en-US" dirty="0"/>
              <a:t>第一印象</a:t>
            </a:r>
            <a:r>
              <a:rPr lang="en-US" altLang="zh-CN" dirty="0"/>
              <a:t>】</a:t>
            </a:r>
            <a:r>
              <a:rPr lang="zh-CN" altLang="en-US" dirty="0"/>
              <a:t>，一旦有关于他不好的言论，都会试着捅他一刀。而且因为他排在首位已经发过言了，并不能反驳末位狼的发言</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在这个情况下，只要末位狼跳出来说</a:t>
            </a:r>
            <a:r>
              <a:rPr lang="en-US" altLang="zh-CN" dirty="0"/>
              <a:t>【</a:t>
            </a:r>
            <a:r>
              <a:rPr lang="zh-CN" altLang="en-US" dirty="0"/>
              <a:t>我是预言家，我昨晚验了 </a:t>
            </a:r>
            <a:r>
              <a:rPr lang="en-US" altLang="zh-CN" dirty="0"/>
              <a:t>4</a:t>
            </a:r>
            <a:r>
              <a:rPr lang="zh-CN" altLang="en-US" dirty="0"/>
              <a:t> 号的身份是狼，大家待会可以先把他投死，麻烦女巫晚上救我一下</a:t>
            </a:r>
            <a:r>
              <a:rPr lang="en-US" altLang="zh-CN" dirty="0"/>
              <a:t>】</a:t>
            </a:r>
            <a:r>
              <a:rPr lang="zh-CN" altLang="en-US" dirty="0"/>
              <a:t>，这句话在村民没有掌握任何信息的情况下，置信度是很高的。只要在投票时有 </a:t>
            </a:r>
            <a:r>
              <a:rPr lang="en-US" altLang="zh-CN" dirty="0"/>
              <a:t>1</a:t>
            </a:r>
            <a:r>
              <a:rPr lang="zh-CN" altLang="en-US" dirty="0"/>
              <a:t> 个村民被成功拉拢，加上 </a:t>
            </a:r>
            <a:r>
              <a:rPr lang="en-US" altLang="zh-CN" dirty="0"/>
              <a:t>4</a:t>
            </a:r>
            <a:r>
              <a:rPr lang="zh-CN" altLang="en-US" dirty="0"/>
              <a:t> 匹狼同时指认，他就必死无疑。</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于是在第 </a:t>
            </a:r>
            <a:r>
              <a:rPr lang="en-US" altLang="zh-CN" dirty="0"/>
              <a:t>1</a:t>
            </a:r>
            <a:r>
              <a:rPr lang="zh-CN" altLang="en-US" dirty="0"/>
              <a:t> 天投票结束后，双方阵营形成了 </a:t>
            </a:r>
            <a:r>
              <a:rPr lang="en-US" altLang="zh-CN" dirty="0"/>
              <a:t>4:4</a:t>
            </a:r>
            <a:r>
              <a:rPr lang="zh-CN" altLang="en-US" dirty="0"/>
              <a:t> 的人数分布，好人阵营已经失去投票主动权了。</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因为狼每天晚上会固定杀 </a:t>
            </a:r>
            <a:r>
              <a:rPr lang="en-US" altLang="zh-CN" dirty="0"/>
              <a:t>1</a:t>
            </a:r>
            <a:r>
              <a:rPr lang="zh-CN" altLang="en-US" dirty="0"/>
              <a:t> 人，女巫晚上只能二选一（救 </a:t>
            </a:r>
            <a:r>
              <a:rPr lang="en-US" altLang="zh-CN" dirty="0"/>
              <a:t>1</a:t>
            </a:r>
            <a:r>
              <a:rPr lang="zh-CN" altLang="en-US" dirty="0"/>
              <a:t> 人或毒 </a:t>
            </a:r>
            <a:r>
              <a:rPr lang="en-US" altLang="zh-CN" dirty="0"/>
              <a:t>1</a:t>
            </a:r>
            <a:r>
              <a:rPr lang="zh-CN" altLang="en-US" dirty="0"/>
              <a:t> 人）</a:t>
            </a:r>
            <a:endParaRPr lang="en-US" altLang="zh-CN" dirty="0"/>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zh-CN" altLang="en-US" dirty="0"/>
              <a:t>只要狼在白天都共谋投 </a:t>
            </a:r>
            <a:r>
              <a:rPr lang="en-US" altLang="zh-CN" dirty="0"/>
              <a:t>1</a:t>
            </a:r>
            <a:r>
              <a:rPr lang="zh-CN" altLang="en-US" dirty="0"/>
              <a:t> 人，好人阵营就没有任何手段杀掉狼，必败无疑。</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26</a:t>
            </a:fld>
            <a:endParaRPr lang="zh-CN" altLang="en-US"/>
          </a:p>
        </p:txBody>
      </p:sp>
    </p:spTree>
    <p:extLst>
      <p:ext uri="{BB962C8B-B14F-4D97-AF65-F5344CB8AC3E}">
        <p14:creationId xmlns:p14="http://schemas.microsoft.com/office/powerpoint/2010/main" val="12560667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indent="0">
              <a:buFont typeface="Arial" panose="020B0604020202020204" pitchFamily="34" charset="0"/>
              <a:buNone/>
            </a:pPr>
            <a:r>
              <a:rPr lang="zh-CN" altLang="en-US" dirty="0"/>
              <a:t>其实说了这么多，首晚首胜是在一定规则下才会生效的</a:t>
            </a:r>
            <a:endParaRPr lang="en-US" altLang="zh-CN" dirty="0"/>
          </a:p>
          <a:p>
            <a:pPr marL="171450" indent="-171450">
              <a:buFont typeface="Arial" panose="020B0604020202020204" pitchFamily="34" charset="0"/>
              <a:buChar char="•"/>
            </a:pPr>
            <a:r>
              <a:rPr lang="zh-CN" altLang="en-US" dirty="0"/>
              <a:t>一个是身份配置要像我们现在这样</a:t>
            </a:r>
            <a:endParaRPr lang="en-US" altLang="zh-CN" dirty="0"/>
          </a:p>
          <a:p>
            <a:pPr marL="171450" indent="-171450">
              <a:buFont typeface="Arial" panose="020B0604020202020204" pitchFamily="34" charset="0"/>
              <a:buChar char="•"/>
            </a:pPr>
            <a:r>
              <a:rPr lang="zh-CN" altLang="en-US" dirty="0"/>
              <a:t>另一个是女巫首晚不救人</a:t>
            </a:r>
            <a:endParaRPr lang="en-US" altLang="zh-CN" dirty="0"/>
          </a:p>
          <a:p>
            <a:pPr marL="171450" indent="-171450">
              <a:buFont typeface="Arial" panose="020B0604020202020204" pitchFamily="34" charset="0"/>
              <a:buChar char="•"/>
            </a:pPr>
            <a:r>
              <a:rPr lang="zh-CN" altLang="en-US" dirty="0"/>
              <a:t>再者就是狼人打配合</a:t>
            </a:r>
            <a:endParaRPr lang="en-US" altLang="zh-CN" dirty="0"/>
          </a:p>
          <a:p>
            <a:pPr marL="171450" indent="-171450">
              <a:buFont typeface="Arial" panose="020B0604020202020204" pitchFamily="34" charset="0"/>
              <a:buChar char="•"/>
            </a:pPr>
            <a:r>
              <a:rPr lang="zh-CN" altLang="en-US" dirty="0"/>
              <a:t>最后就是这个游戏不是重复进行的，不然这个套路就会被拆穿</a:t>
            </a:r>
            <a:endParaRPr lang="en-US" altLang="zh-CN" dirty="0"/>
          </a:p>
          <a:p>
            <a:pPr marL="171450" indent="-171450">
              <a:buFont typeface="Arial" panose="020B0604020202020204" pitchFamily="34" charset="0"/>
              <a:buChar char="•"/>
            </a:pPr>
            <a:endParaRPr lang="en-US" altLang="zh-CN" dirty="0"/>
          </a:p>
          <a:p>
            <a:pPr marL="0" indent="0">
              <a:buFont typeface="Arial" panose="020B0604020202020204" pitchFamily="34" charset="0"/>
              <a:buNone/>
            </a:pPr>
            <a:r>
              <a:rPr lang="zh-CN" altLang="en-US" dirty="0"/>
              <a:t>狼人杀其实最关键的还是玩家顺位，很多套路其实都是围绕顺位展开的。</a:t>
            </a:r>
            <a:endParaRPr lang="en-US" altLang="zh-CN" dirty="0"/>
          </a:p>
          <a:p>
            <a:pPr marL="0" indent="0">
              <a:buFont typeface="Arial" panose="020B0604020202020204" pitchFamily="34" charset="0"/>
              <a:buNone/>
            </a:pPr>
            <a:r>
              <a:rPr lang="zh-CN" altLang="en-US" dirty="0"/>
              <a:t>另外就是要懂得观察对局进度，该自曝就自曝，该跳就跳，别等到队友都死得差不多了，才跳出来说我是预言家，我之前验到谁是好人，谁是坏人，结果验到的好人全死了，验到的坏人都在你对面盯着你，那就得不偿失了。</a:t>
            </a:r>
            <a:endParaRPr lang="en-US" altLang="zh-CN" dirty="0"/>
          </a:p>
          <a:p>
            <a:pPr marL="0" indent="0">
              <a:buFont typeface="Arial" panose="020B0604020202020204" pitchFamily="34" charset="0"/>
              <a:buNone/>
            </a:pPr>
            <a:endParaRPr lang="en-US" altLang="zh-CN" dirty="0"/>
          </a:p>
          <a:p>
            <a:pPr marL="0" indent="0">
              <a:buFont typeface="Arial" panose="020B0604020202020204" pitchFamily="34" charset="0"/>
              <a:buNone/>
            </a:pPr>
            <a:r>
              <a:rPr lang="zh-CN" altLang="en-US" dirty="0"/>
              <a:t>话说回来，我们玩狼人杀初衷也只是联谊，算计太多也没意思，有时候不理性乐趣反而多一点，大家也就不必太多介意胜负了，不就 </a:t>
            </a:r>
            <a:r>
              <a:rPr lang="en-US" altLang="zh-CN" dirty="0"/>
              <a:t>100</a:t>
            </a:r>
            <a:r>
              <a:rPr lang="zh-CN" altLang="en-US" dirty="0"/>
              <a:t> 块么。</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27</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博弈论最初只是用来研究象棋、赌博等游戏的一些胜负问题。</a:t>
            </a:r>
            <a:endParaRPr lang="en-US" altLang="zh-CN" dirty="0"/>
          </a:p>
          <a:p>
            <a:endParaRPr lang="en-US" altLang="zh-CN" dirty="0"/>
          </a:p>
          <a:p>
            <a:r>
              <a:rPr lang="zh-CN" altLang="en-US" dirty="0"/>
              <a:t>简单来说就是：在</a:t>
            </a:r>
            <a:r>
              <a:rPr lang="zh-CN" altLang="en-US" b="0" i="0" dirty="0">
                <a:solidFill>
                  <a:srgbClr val="333333"/>
                </a:solidFill>
                <a:effectLst/>
                <a:latin typeface="arial" panose="020B0604020202020204" pitchFamily="34" charset="0"/>
              </a:rPr>
              <a:t>游戏对局中，预测个体的行为是怎样的，然后这些个体又如何利用对方的策略优化自身策略，最终达到取胜目的。</a:t>
            </a:r>
            <a:endParaRPr lang="en-US" altLang="zh-CN" b="0" i="0" dirty="0">
              <a:solidFill>
                <a:srgbClr val="333333"/>
              </a:solidFill>
              <a:effectLst/>
              <a:latin typeface="arial" panose="020B0604020202020204" pitchFamily="34" charset="0"/>
            </a:endParaRPr>
          </a:p>
          <a:p>
            <a:endParaRPr lang="en-US" altLang="zh-CN" b="0" i="0" dirty="0">
              <a:solidFill>
                <a:srgbClr val="333333"/>
              </a:solidFill>
              <a:effectLst/>
              <a:latin typeface="arial" panose="020B0604020202020204" pitchFamily="34" charset="0"/>
            </a:endParaRPr>
          </a:p>
          <a:p>
            <a:endParaRPr lang="en-US" altLang="zh-CN" b="0" i="0" dirty="0">
              <a:solidFill>
                <a:srgbClr val="333333"/>
              </a:solidFill>
              <a:effectLst/>
              <a:latin typeface="arial" panose="020B0604020202020204" pitchFamily="34" charset="0"/>
            </a:endParaRPr>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3</a:t>
            </a:fld>
            <a:endParaRPr lang="zh-CN" altLang="en-US"/>
          </a:p>
        </p:txBody>
      </p:sp>
    </p:spTree>
    <p:extLst>
      <p:ext uri="{BB962C8B-B14F-4D97-AF65-F5344CB8AC3E}">
        <p14:creationId xmlns:p14="http://schemas.microsoft.com/office/powerpoint/2010/main" val="30250601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这里拿博弈论中最著名的例子 </a:t>
            </a:r>
            <a:r>
              <a:rPr lang="en-US" altLang="zh-CN" dirty="0"/>
              <a:t>《</a:t>
            </a:r>
            <a:r>
              <a:rPr lang="zh-CN" altLang="en-US" dirty="0"/>
              <a:t>囚徒困境</a:t>
            </a:r>
            <a:r>
              <a:rPr lang="en-US" altLang="zh-CN" dirty="0"/>
              <a:t>》</a:t>
            </a:r>
            <a:r>
              <a:rPr lang="zh-CN" altLang="en-US" dirty="0"/>
              <a:t> 来让大家感受一下博弈的过程。</a:t>
            </a:r>
            <a:endParaRPr lang="en-US" altLang="zh-CN" dirty="0"/>
          </a:p>
          <a:p>
            <a:endParaRPr lang="en-US" altLang="zh-CN" dirty="0"/>
          </a:p>
          <a:p>
            <a:r>
              <a:rPr lang="zh-CN" altLang="en-US" dirty="0"/>
              <a:t>囚徒困境描述了这样的一件事情：</a:t>
            </a:r>
            <a:endParaRPr lang="en-US" altLang="zh-CN" dirty="0"/>
          </a:p>
          <a:p>
            <a:r>
              <a:rPr lang="zh-CN" altLang="en-US" dirty="0"/>
              <a:t>有 </a:t>
            </a:r>
            <a:r>
              <a:rPr lang="en-US" altLang="zh-CN" dirty="0"/>
              <a:t>A</a:t>
            </a:r>
            <a:r>
              <a:rPr lang="zh-CN" altLang="en-US" dirty="0"/>
              <a:t> </a:t>
            </a:r>
            <a:r>
              <a:rPr lang="en-US" altLang="zh-CN" dirty="0"/>
              <a:t>B</a:t>
            </a:r>
            <a:r>
              <a:rPr lang="zh-CN" altLang="en-US" dirty="0"/>
              <a:t> 两个小偷同时被警察抓住了，分别关在两个审讯室单独审问。</a:t>
            </a:r>
            <a:endParaRPr lang="en-US" altLang="zh-CN" dirty="0"/>
          </a:p>
          <a:p>
            <a:r>
              <a:rPr lang="zh-CN" altLang="en-US" dirty="0"/>
              <a:t>两个小偷只能选择坦白或者抗拒，而且这两个小偷没有串供的机会。</a:t>
            </a:r>
            <a:endParaRPr lang="en-US" altLang="zh-CN" dirty="0"/>
          </a:p>
          <a:p>
            <a:endParaRPr lang="en-US" altLang="zh-CN" dirty="0"/>
          </a:p>
          <a:p>
            <a:r>
              <a:rPr lang="zh-CN" altLang="en-US" dirty="0"/>
              <a:t>警察就分别跟他们说，如果你们 </a:t>
            </a:r>
            <a:r>
              <a:rPr lang="en-US" altLang="zh-CN" dirty="0"/>
              <a:t>2</a:t>
            </a:r>
            <a:r>
              <a:rPr lang="zh-CN" altLang="en-US" dirty="0"/>
              <a:t> 人都坦白，那就坦白从宽，都关 </a:t>
            </a:r>
            <a:r>
              <a:rPr lang="en-US" altLang="zh-CN" dirty="0"/>
              <a:t>8</a:t>
            </a:r>
            <a:r>
              <a:rPr lang="zh-CN" altLang="en-US" dirty="0"/>
              <a:t> 年。</a:t>
            </a:r>
            <a:endParaRPr lang="en-US" altLang="zh-CN" dirty="0"/>
          </a:p>
          <a:p>
            <a:r>
              <a:rPr lang="zh-CN" altLang="en-US" dirty="0"/>
              <a:t>如果你们都抗拒，那我也没什么证据，只能意思意思，每人都关 </a:t>
            </a:r>
            <a:r>
              <a:rPr lang="en-US" altLang="zh-CN" dirty="0"/>
              <a:t>1</a:t>
            </a:r>
            <a:r>
              <a:rPr lang="zh-CN" altLang="en-US" dirty="0"/>
              <a:t> 年。</a:t>
            </a:r>
            <a:endParaRPr lang="en-US" altLang="zh-CN" dirty="0"/>
          </a:p>
          <a:p>
            <a:r>
              <a:rPr lang="zh-CN" altLang="en-US" dirty="0"/>
              <a:t>但如果 </a:t>
            </a:r>
            <a:r>
              <a:rPr lang="en-US" altLang="zh-CN" dirty="0"/>
              <a:t>1</a:t>
            </a:r>
            <a:r>
              <a:rPr lang="zh-CN" altLang="en-US" dirty="0"/>
              <a:t> 个坦白 </a:t>
            </a:r>
            <a:r>
              <a:rPr lang="en-US" altLang="zh-CN" dirty="0"/>
              <a:t>1</a:t>
            </a:r>
            <a:r>
              <a:rPr lang="zh-CN" altLang="en-US" dirty="0"/>
              <a:t> 个 抗拒，那抗拒的那个就从严，关 </a:t>
            </a:r>
            <a:r>
              <a:rPr lang="en-US" altLang="zh-CN" dirty="0"/>
              <a:t>10</a:t>
            </a:r>
            <a:r>
              <a:rPr lang="zh-CN" altLang="en-US" dirty="0"/>
              <a:t> 年； 坦白的那个因为是污点证人，直接释放。</a:t>
            </a:r>
            <a:endParaRPr lang="en-US" altLang="zh-CN" dirty="0"/>
          </a:p>
          <a:p>
            <a:endParaRPr lang="en-US" altLang="zh-CN" dirty="0"/>
          </a:p>
          <a:p>
            <a:endParaRPr lang="en-US" altLang="zh-CN" dirty="0"/>
          </a:p>
          <a:p>
            <a:r>
              <a:rPr lang="zh-CN" altLang="en-US" dirty="0"/>
              <a:t>这个时候 </a:t>
            </a:r>
            <a:r>
              <a:rPr lang="en-US" altLang="zh-CN" dirty="0"/>
              <a:t>A</a:t>
            </a:r>
            <a:r>
              <a:rPr lang="zh-CN" altLang="en-US" dirty="0"/>
              <a:t> 和 </a:t>
            </a:r>
            <a:r>
              <a:rPr lang="en-US" altLang="zh-CN" dirty="0"/>
              <a:t>B</a:t>
            </a:r>
            <a:r>
              <a:rPr lang="zh-CN" altLang="en-US" dirty="0"/>
              <a:t> 会做如何选择呢？</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4</a:t>
            </a:fld>
            <a:endParaRPr lang="zh-CN" altLang="en-US"/>
          </a:p>
        </p:txBody>
      </p:sp>
    </p:spTree>
    <p:extLst>
      <p:ext uri="{BB962C8B-B14F-4D97-AF65-F5344CB8AC3E}">
        <p14:creationId xmlns:p14="http://schemas.microsoft.com/office/powerpoint/2010/main" val="6927439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我们不妨画一个表，看看 </a:t>
            </a:r>
            <a:r>
              <a:rPr lang="en-US" altLang="zh-CN" dirty="0"/>
              <a:t>A</a:t>
            </a:r>
            <a:r>
              <a:rPr lang="zh-CN" altLang="en-US" dirty="0"/>
              <a:t> 和 </a:t>
            </a:r>
            <a:r>
              <a:rPr lang="en-US" altLang="zh-CN" dirty="0"/>
              <a:t>B</a:t>
            </a:r>
            <a:r>
              <a:rPr lang="zh-CN" altLang="en-US" dirty="0"/>
              <a:t> 在不同选择下会有什么样的收益。</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假如 </a:t>
            </a:r>
            <a:r>
              <a:rPr lang="en-US" altLang="zh-CN" dirty="0"/>
              <a:t>A</a:t>
            </a:r>
            <a:r>
              <a:rPr lang="zh-CN" altLang="en-US" dirty="0"/>
              <a:t> 和 </a:t>
            </a:r>
            <a:r>
              <a:rPr lang="en-US" altLang="zh-CN" dirty="0"/>
              <a:t>B</a:t>
            </a:r>
            <a:r>
              <a:rPr lang="zh-CN" altLang="en-US" dirty="0"/>
              <a:t> 都坦白，两人都判 </a:t>
            </a:r>
            <a:r>
              <a:rPr lang="en-US" altLang="zh-CN" dirty="0"/>
              <a:t>8</a:t>
            </a:r>
            <a:r>
              <a:rPr lang="zh-CN" altLang="en-US" dirty="0"/>
              <a:t> 年，收益就是 （</a:t>
            </a:r>
            <a:r>
              <a:rPr lang="en-US" altLang="zh-CN" dirty="0"/>
              <a:t>-8</a:t>
            </a:r>
            <a:r>
              <a:rPr lang="zh-CN" altLang="en-US" dirty="0"/>
              <a:t>，</a:t>
            </a:r>
            <a:r>
              <a:rPr lang="en-US" altLang="zh-CN" dirty="0"/>
              <a:t>-8</a:t>
            </a:r>
            <a:r>
              <a:rPr lang="zh-CN" altLang="en-US" dirty="0"/>
              <a:t>）</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假如 </a:t>
            </a:r>
            <a:r>
              <a:rPr lang="en-US" altLang="zh-CN" dirty="0"/>
              <a:t>A</a:t>
            </a:r>
            <a:r>
              <a:rPr lang="zh-CN" altLang="en-US" dirty="0"/>
              <a:t> 和 </a:t>
            </a:r>
            <a:r>
              <a:rPr lang="en-US" altLang="zh-CN" dirty="0"/>
              <a:t>B</a:t>
            </a:r>
            <a:r>
              <a:rPr lang="zh-CN" altLang="en-US" dirty="0"/>
              <a:t> 都抗拒，两人都判 </a:t>
            </a:r>
            <a:r>
              <a:rPr lang="en-US" altLang="zh-CN" dirty="0"/>
              <a:t>1</a:t>
            </a:r>
            <a:r>
              <a:rPr lang="zh-CN" altLang="en-US" dirty="0"/>
              <a:t> 年，收益就是 （</a:t>
            </a:r>
            <a:r>
              <a:rPr lang="en-US" altLang="zh-CN" dirty="0"/>
              <a:t>-1</a:t>
            </a:r>
            <a:r>
              <a:rPr lang="zh-CN" altLang="en-US" dirty="0"/>
              <a:t>，</a:t>
            </a:r>
            <a:r>
              <a:rPr lang="en-US" altLang="zh-CN" dirty="0"/>
              <a:t>-1</a:t>
            </a:r>
            <a:r>
              <a:rPr lang="zh-CN" altLang="en-US" dirty="0"/>
              <a:t>）</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假如 </a:t>
            </a:r>
            <a:r>
              <a:rPr lang="en-US" altLang="zh-CN" dirty="0"/>
              <a:t>A</a:t>
            </a:r>
            <a:r>
              <a:rPr lang="zh-CN" altLang="en-US" dirty="0"/>
              <a:t> 坦白 </a:t>
            </a:r>
            <a:r>
              <a:rPr lang="en-US" altLang="zh-CN" dirty="0"/>
              <a:t>B</a:t>
            </a:r>
            <a:r>
              <a:rPr lang="zh-CN" altLang="en-US" dirty="0"/>
              <a:t> 抗拒，那么 </a:t>
            </a:r>
            <a:r>
              <a:rPr lang="en-US" altLang="zh-CN" dirty="0"/>
              <a:t>A</a:t>
            </a:r>
            <a:r>
              <a:rPr lang="zh-CN" altLang="en-US" dirty="0"/>
              <a:t> 释放，</a:t>
            </a:r>
            <a:r>
              <a:rPr lang="en-US" altLang="zh-CN" dirty="0"/>
              <a:t>B</a:t>
            </a:r>
            <a:r>
              <a:rPr lang="zh-CN" altLang="en-US" dirty="0"/>
              <a:t> 判 </a:t>
            </a:r>
            <a:r>
              <a:rPr lang="en-US" altLang="zh-CN" dirty="0"/>
              <a:t>10</a:t>
            </a:r>
            <a:r>
              <a:rPr lang="zh-CN" altLang="en-US" dirty="0"/>
              <a:t> 年，收益就是  （</a:t>
            </a:r>
            <a:r>
              <a:rPr lang="en-US" altLang="zh-CN" dirty="0"/>
              <a:t>0</a:t>
            </a:r>
            <a:r>
              <a:rPr lang="zh-CN" altLang="en-US" dirty="0"/>
              <a:t>，</a:t>
            </a:r>
            <a:r>
              <a:rPr lang="en-US" altLang="zh-CN" dirty="0"/>
              <a:t>-10</a:t>
            </a:r>
            <a:r>
              <a:rPr lang="zh-CN" altLang="en-US" dirty="0"/>
              <a:t>）</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假如 </a:t>
            </a:r>
            <a:r>
              <a:rPr lang="en-US" altLang="zh-CN" dirty="0"/>
              <a:t>A</a:t>
            </a:r>
            <a:r>
              <a:rPr lang="zh-CN" altLang="en-US" dirty="0"/>
              <a:t> 抗拒 </a:t>
            </a:r>
            <a:r>
              <a:rPr lang="en-US" altLang="zh-CN" dirty="0"/>
              <a:t>B</a:t>
            </a:r>
            <a:r>
              <a:rPr lang="zh-CN" altLang="en-US" dirty="0"/>
              <a:t> 坦白，那么 </a:t>
            </a:r>
            <a:r>
              <a:rPr lang="en-US" altLang="zh-CN" dirty="0"/>
              <a:t>A</a:t>
            </a:r>
            <a:r>
              <a:rPr lang="zh-CN" altLang="en-US" dirty="0"/>
              <a:t> 判 </a:t>
            </a:r>
            <a:r>
              <a:rPr lang="en-US" altLang="zh-CN" dirty="0"/>
              <a:t>10</a:t>
            </a:r>
            <a:r>
              <a:rPr lang="zh-CN" altLang="en-US" dirty="0"/>
              <a:t> 年，</a:t>
            </a:r>
            <a:r>
              <a:rPr lang="en-US" altLang="zh-CN" dirty="0"/>
              <a:t>B</a:t>
            </a:r>
            <a:r>
              <a:rPr lang="zh-CN" altLang="en-US" dirty="0"/>
              <a:t> 释放，收益就是  （</a:t>
            </a:r>
            <a:r>
              <a:rPr lang="en-US" altLang="zh-CN" dirty="0"/>
              <a:t>-10</a:t>
            </a:r>
            <a:r>
              <a:rPr lang="zh-CN" altLang="en-US" dirty="0"/>
              <a:t>，</a:t>
            </a:r>
            <a:r>
              <a:rPr lang="en-US" altLang="zh-CN" dirty="0"/>
              <a:t>0</a:t>
            </a:r>
            <a:r>
              <a:rPr lang="zh-CN" altLang="en-US" dirty="0"/>
              <a:t>）</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显然全局最大收益是两人都抗拒，各判 </a:t>
            </a:r>
            <a:r>
              <a:rPr lang="en-US" altLang="zh-CN" dirty="0"/>
              <a:t>1</a:t>
            </a:r>
            <a:r>
              <a:rPr lang="zh-CN" altLang="en-US" dirty="0"/>
              <a:t> 年。但是个人最大收益并不在这里</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因为 </a:t>
            </a:r>
            <a:r>
              <a:rPr lang="en-US" altLang="zh-CN" dirty="0"/>
              <a:t>A</a:t>
            </a:r>
            <a:r>
              <a:rPr lang="zh-CN" altLang="en-US" dirty="0"/>
              <a:t> 和 </a:t>
            </a:r>
            <a:r>
              <a:rPr lang="en-US" altLang="zh-CN" dirty="0"/>
              <a:t>B</a:t>
            </a:r>
            <a:r>
              <a:rPr lang="zh-CN" altLang="en-US" dirty="0"/>
              <a:t> 都没有串供，</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所以在 </a:t>
            </a:r>
            <a:r>
              <a:rPr lang="en-US" altLang="zh-CN" dirty="0"/>
              <a:t>A</a:t>
            </a:r>
            <a:r>
              <a:rPr lang="zh-CN" altLang="en-US" dirty="0"/>
              <a:t> 看来： 坦白判 </a:t>
            </a:r>
            <a:r>
              <a:rPr lang="en-US" altLang="zh-CN" dirty="0"/>
              <a:t>8</a:t>
            </a:r>
            <a:r>
              <a:rPr lang="zh-CN" altLang="en-US" dirty="0"/>
              <a:t> 年，抗拒判 </a:t>
            </a:r>
            <a:r>
              <a:rPr lang="en-US" altLang="zh-CN" dirty="0"/>
              <a:t>10</a:t>
            </a:r>
            <a:r>
              <a:rPr lang="zh-CN" altLang="en-US" dirty="0"/>
              <a:t> 年，</a:t>
            </a:r>
            <a:r>
              <a:rPr lang="en-US" altLang="zh-CN" dirty="0"/>
              <a:t>A</a:t>
            </a:r>
            <a:r>
              <a:rPr lang="zh-CN" altLang="en-US" dirty="0"/>
              <a:t> 会选择坦白</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B</a:t>
            </a:r>
            <a:r>
              <a:rPr lang="zh-CN" altLang="en-US" dirty="0"/>
              <a:t> 也一样：坦白判 </a:t>
            </a:r>
            <a:r>
              <a:rPr lang="en-US" altLang="zh-CN" dirty="0"/>
              <a:t>8</a:t>
            </a:r>
            <a:r>
              <a:rPr lang="zh-CN" altLang="en-US" dirty="0"/>
              <a:t> 年，抗拒判 </a:t>
            </a:r>
            <a:r>
              <a:rPr lang="en-US" altLang="zh-CN" dirty="0"/>
              <a:t>10</a:t>
            </a:r>
            <a:r>
              <a:rPr lang="zh-CN" altLang="en-US" dirty="0"/>
              <a:t> 年，</a:t>
            </a:r>
            <a:r>
              <a:rPr lang="en-US" altLang="zh-CN" dirty="0"/>
              <a:t>B</a:t>
            </a:r>
            <a:r>
              <a:rPr lang="zh-CN" altLang="en-US" dirty="0"/>
              <a:t> 也会选择坦白</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所以最终 </a:t>
            </a:r>
            <a:r>
              <a:rPr lang="en-US" altLang="zh-CN" dirty="0"/>
              <a:t>A</a:t>
            </a:r>
            <a:r>
              <a:rPr lang="zh-CN" altLang="en-US" dirty="0"/>
              <a:t> 和 </a:t>
            </a:r>
            <a:r>
              <a:rPr lang="en-US" altLang="zh-CN" dirty="0"/>
              <a:t>B</a:t>
            </a:r>
            <a:r>
              <a:rPr lang="zh-CN" altLang="en-US" dirty="0"/>
              <a:t> 都会选择坦白，都关 </a:t>
            </a:r>
            <a:r>
              <a:rPr lang="en-US" altLang="zh-CN" dirty="0"/>
              <a:t>8</a:t>
            </a:r>
            <a:r>
              <a:rPr lang="zh-CN" altLang="en-US" dirty="0"/>
              <a:t> 年，而这个在博弈里面称之为 纳什均衡。</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5</a:t>
            </a:fld>
            <a:endParaRPr lang="zh-CN" altLang="en-US"/>
          </a:p>
        </p:txBody>
      </p:sp>
    </p:spTree>
    <p:extLst>
      <p:ext uri="{BB962C8B-B14F-4D97-AF65-F5344CB8AC3E}">
        <p14:creationId xmlns:p14="http://schemas.microsoft.com/office/powerpoint/2010/main" val="40224493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前面通过一个简单的例子跟大家推演了博弈的过程，</a:t>
            </a:r>
            <a:endParaRPr lang="en-US" altLang="zh-CN" dirty="0"/>
          </a:p>
          <a:p>
            <a:r>
              <a:rPr lang="zh-CN" altLang="en-US" dirty="0"/>
              <a:t>然而博弈并不是这么简单几句话就能说完并且投入使用的。</a:t>
            </a:r>
            <a:endParaRPr lang="en-US" altLang="zh-CN" dirty="0"/>
          </a:p>
          <a:p>
            <a:r>
              <a:rPr lang="zh-CN" altLang="en-US" dirty="0"/>
              <a:t>下面会通过几个故事讲解有关博弈论的一些常见知识点，</a:t>
            </a:r>
            <a:endParaRPr lang="en-US" altLang="zh-CN" dirty="0"/>
          </a:p>
          <a:p>
            <a:r>
              <a:rPr lang="zh-CN" altLang="en-US" dirty="0"/>
              <a:t>而这些知识点都是我们在最后讲狼人杀的时候可以通过联想对号入座。</a:t>
            </a:r>
            <a:endParaRPr lang="en-US" altLang="zh-CN" dirty="0"/>
          </a:p>
          <a:p>
            <a:endParaRPr lang="en-US" altLang="zh-CN" dirty="0"/>
          </a:p>
          <a:p>
            <a:pPr marL="0" indent="0">
              <a:buFont typeface="Arial" panose="020B0604020202020204" pitchFamily="34" charset="0"/>
              <a:buNone/>
            </a:pPr>
            <a:r>
              <a:rPr lang="zh-CN" altLang="en-US" dirty="0"/>
              <a:t>内容大纲差不多就是这个顺序：</a:t>
            </a:r>
            <a:endParaRPr lang="en-US" altLang="zh-CN" dirty="0"/>
          </a:p>
          <a:p>
            <a:pPr marL="171450" indent="-171450">
              <a:buFont typeface="Arial" panose="020B0604020202020204" pitchFamily="34" charset="0"/>
              <a:buChar char="•"/>
            </a:pPr>
            <a:r>
              <a:rPr lang="zh-CN" altLang="en-US" dirty="0"/>
              <a:t>首先是静态博弈，会再深入讲一下 纳什均衡</a:t>
            </a:r>
            <a:endParaRPr lang="en-US" altLang="zh-CN" dirty="0"/>
          </a:p>
          <a:p>
            <a:pPr marL="171450" indent="-171450">
              <a:buFont typeface="Arial" panose="020B0604020202020204" pitchFamily="34" charset="0"/>
              <a:buChar char="•"/>
            </a:pPr>
            <a:r>
              <a:rPr lang="zh-CN" altLang="en-US" dirty="0"/>
              <a:t>还有 完全信息博弈 和 不完全信息博弈</a:t>
            </a:r>
            <a:endParaRPr lang="en-US" altLang="zh-CN" dirty="0"/>
          </a:p>
          <a:p>
            <a:pPr marL="171450" indent="-171450">
              <a:buFont typeface="Arial" panose="020B0604020202020204" pitchFamily="34" charset="0"/>
              <a:buChar char="•"/>
            </a:pPr>
            <a:r>
              <a:rPr lang="zh-CN" altLang="en-US" dirty="0"/>
              <a:t>然后再讲一下 动态博弈</a:t>
            </a:r>
            <a:endParaRPr lang="en-US" altLang="zh-CN" dirty="0"/>
          </a:p>
          <a:p>
            <a:pPr marL="171450" indent="-171450">
              <a:buFont typeface="Arial" panose="020B0604020202020204" pitchFamily="34" charset="0"/>
              <a:buChar char="•"/>
            </a:pPr>
            <a:r>
              <a:rPr lang="zh-CN" altLang="en-US" dirty="0"/>
              <a:t>最后再谈谈怎么把 博弈论 应用到 狼人杀</a:t>
            </a:r>
            <a:endParaRPr lang="en-US" altLang="zh-CN" dirty="0"/>
          </a:p>
          <a:p>
            <a:pPr marL="171450" indent="-171450">
              <a:buFont typeface="Arial" panose="020B0604020202020204" pitchFamily="34" charset="0"/>
              <a:buChar char="•"/>
            </a:pPr>
            <a:endParaRPr lang="en-US" altLang="zh-CN"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92500" lnSpcReduction="10000"/>
          </a:bodyPr>
          <a:lstStyle/>
          <a:p>
            <a:r>
              <a:rPr lang="zh-CN" altLang="en-US" dirty="0"/>
              <a:t>前面介绍博弈论的时候提到了纳什均衡，这里在通过一个经济学模型分析一下纳什均衡是什么。</a:t>
            </a:r>
            <a:endParaRPr lang="en-US" altLang="zh-CN" dirty="0"/>
          </a:p>
          <a:p>
            <a:endParaRPr lang="en-US" altLang="zh-CN" dirty="0"/>
          </a:p>
          <a:p>
            <a:r>
              <a:rPr lang="zh-CN" altLang="en-US" dirty="0"/>
              <a:t>在 </a:t>
            </a:r>
            <a:r>
              <a:rPr lang="en-US" altLang="zh-CN" dirty="0"/>
              <a:t>1994</a:t>
            </a:r>
            <a:r>
              <a:rPr lang="zh-CN" altLang="en-US" dirty="0"/>
              <a:t> 年的时候，印度的经济学家 </a:t>
            </a:r>
            <a:r>
              <a:rPr lang="zh-CN" altLang="en-US" b="0" i="0" dirty="0">
                <a:solidFill>
                  <a:srgbClr val="DD4B39"/>
                </a:solidFill>
                <a:effectLst/>
                <a:latin typeface="arial" panose="020B0604020202020204" pitchFamily="34" charset="0"/>
              </a:rPr>
              <a:t>巴苏 提出了这么一个 旅行者困境 模型：</a:t>
            </a:r>
            <a:endParaRPr lang="en-US" altLang="zh-CN" dirty="0"/>
          </a:p>
          <a:p>
            <a:r>
              <a:rPr lang="zh-CN" altLang="en-US" dirty="0"/>
              <a:t>有两个旅行者 </a:t>
            </a:r>
            <a:r>
              <a:rPr lang="en-US" altLang="zh-CN" dirty="0"/>
              <a:t>A </a:t>
            </a:r>
            <a:r>
              <a:rPr lang="zh-CN" altLang="en-US" dirty="0"/>
              <a:t>和 </a:t>
            </a:r>
            <a:r>
              <a:rPr lang="en-US" altLang="zh-CN" dirty="0"/>
              <a:t>B</a:t>
            </a:r>
            <a:r>
              <a:rPr lang="zh-CN" altLang="en-US" dirty="0"/>
              <a:t>，他们在旅游的时候各买了一件相同的瓷器，但坐飞机回家的时候都弄丢了。</a:t>
            </a:r>
            <a:endParaRPr lang="en-US" altLang="zh-CN" dirty="0"/>
          </a:p>
          <a:p>
            <a:r>
              <a:rPr lang="zh-CN" altLang="en-US" dirty="0"/>
              <a:t>于是他们就找航空公司索赔，但是他们俩声称不记得瓷器的价格是多少，只知道是在 </a:t>
            </a:r>
            <a:r>
              <a:rPr lang="en-US" altLang="zh-CN" dirty="0"/>
              <a:t>2</a:t>
            </a:r>
            <a:r>
              <a:rPr lang="zh-CN" altLang="en-US" dirty="0"/>
              <a:t> </a:t>
            </a:r>
            <a:r>
              <a:rPr lang="en-US" altLang="zh-CN" dirty="0"/>
              <a:t>~</a:t>
            </a:r>
            <a:r>
              <a:rPr lang="zh-CN" altLang="en-US" dirty="0"/>
              <a:t> </a:t>
            </a:r>
            <a:r>
              <a:rPr lang="en-US" altLang="zh-CN" dirty="0"/>
              <a:t>100</a:t>
            </a:r>
            <a:r>
              <a:rPr lang="zh-CN" altLang="en-US" dirty="0"/>
              <a:t> 元之间。</a:t>
            </a:r>
            <a:endParaRPr lang="en-US" altLang="zh-CN" dirty="0"/>
          </a:p>
          <a:p>
            <a:endParaRPr lang="en-US" altLang="zh-CN" dirty="0"/>
          </a:p>
          <a:p>
            <a:r>
              <a:rPr lang="zh-CN" altLang="en-US" dirty="0"/>
              <a:t>航空公司就说，好，我们可以赔，但是你们要分别在纸上写出这个瓷器的价格：</a:t>
            </a:r>
            <a:endParaRPr lang="en-US" altLang="zh-CN" dirty="0"/>
          </a:p>
          <a:p>
            <a:pPr marL="171450" indent="-171450">
              <a:buFont typeface="Arial" panose="020B0604020202020204" pitchFamily="34" charset="0"/>
              <a:buChar char="•"/>
            </a:pPr>
            <a:r>
              <a:rPr lang="zh-CN" altLang="en-US" dirty="0"/>
              <a:t>如果两人写的价格都是一样的，那么航空公司就认为这个价格是真实的，按这个价格赔偿</a:t>
            </a:r>
            <a:endParaRPr lang="en-US" altLang="zh-CN" dirty="0"/>
          </a:p>
          <a:p>
            <a:pPr marL="171450" indent="-171450">
              <a:buFont typeface="Arial" panose="020B0604020202020204" pitchFamily="34" charset="0"/>
              <a:buChar char="•"/>
            </a:pPr>
            <a:r>
              <a:rPr lang="zh-CN" altLang="en-US" dirty="0"/>
              <a:t>如果两人写的价格是不同的，那么肯定有一个人在说谎，航空公司只会按低的价格赔偿</a:t>
            </a:r>
            <a:endParaRPr lang="en-US" altLang="zh-CN" dirty="0"/>
          </a:p>
          <a:p>
            <a:pPr marL="171450" indent="-171450">
              <a:buFont typeface="Arial" panose="020B0604020202020204" pitchFamily="34" charset="0"/>
              <a:buChar char="•"/>
            </a:pPr>
            <a:r>
              <a:rPr lang="zh-CN" altLang="en-US" dirty="0"/>
              <a:t>同时，写高价的人要罚 </a:t>
            </a:r>
            <a:r>
              <a:rPr lang="en-US" altLang="zh-CN" dirty="0"/>
              <a:t>2</a:t>
            </a:r>
            <a:r>
              <a:rPr lang="zh-CN" altLang="en-US" dirty="0"/>
              <a:t> 元； 写低价的人会奖 </a:t>
            </a:r>
            <a:r>
              <a:rPr lang="en-US" altLang="zh-CN" dirty="0"/>
              <a:t>2</a:t>
            </a:r>
            <a:r>
              <a:rPr lang="zh-CN" altLang="en-US" dirty="0"/>
              <a:t> 元</a:t>
            </a:r>
            <a:endParaRPr lang="en-US" altLang="zh-CN" dirty="0"/>
          </a:p>
          <a:p>
            <a:endParaRPr lang="en-US" altLang="zh-CN" dirty="0"/>
          </a:p>
          <a:p>
            <a:r>
              <a:rPr lang="zh-CN" altLang="en-US" dirty="0"/>
              <a:t>那么问题就来了，</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假设 </a:t>
            </a:r>
            <a:r>
              <a:rPr lang="en-US" altLang="zh-CN" dirty="0"/>
              <a:t>A </a:t>
            </a:r>
            <a:r>
              <a:rPr lang="zh-CN" altLang="en-US" dirty="0"/>
              <a:t>和 </a:t>
            </a:r>
            <a:r>
              <a:rPr lang="en-US" altLang="zh-CN" dirty="0"/>
              <a:t>B </a:t>
            </a:r>
            <a:r>
              <a:rPr lang="zh-CN" altLang="en-US" dirty="0"/>
              <a:t>都是理性派，就是只会考虑自己的利益最大化，不会考虑别人。</a:t>
            </a:r>
            <a:endParaRPr lang="en-US" altLang="zh-CN" dirty="0"/>
          </a:p>
          <a:p>
            <a:r>
              <a:rPr lang="zh-CN" altLang="en-US" dirty="0"/>
              <a:t>在 </a:t>
            </a:r>
            <a:r>
              <a:rPr lang="en-US" altLang="zh-CN" dirty="0"/>
              <a:t>A</a:t>
            </a:r>
            <a:r>
              <a:rPr lang="zh-CN" altLang="en-US" dirty="0"/>
              <a:t> 和 </a:t>
            </a:r>
            <a:r>
              <a:rPr lang="en-US" altLang="zh-CN" dirty="0"/>
              <a:t>B</a:t>
            </a:r>
            <a:r>
              <a:rPr lang="zh-CN" altLang="en-US" dirty="0"/>
              <a:t> 不串谋的前提下，两人分别会写下什么样的价格呢？</a:t>
            </a:r>
            <a:endParaRPr lang="en-US" altLang="zh-CN" dirty="0"/>
          </a:p>
          <a:p>
            <a:endParaRPr lang="en-US" altLang="zh-CN" dirty="0"/>
          </a:p>
          <a:p>
            <a:r>
              <a:rPr lang="zh-CN" altLang="en-US" dirty="0"/>
              <a:t>大家可以先思考一下。</a:t>
            </a:r>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7</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fontScale="55000" lnSpcReduction="20000"/>
          </a:bodyPr>
          <a:lstStyle/>
          <a:p>
            <a:r>
              <a:rPr lang="zh-CN" altLang="en-US" dirty="0"/>
              <a:t>首先很明显地，全局最优是 </a:t>
            </a:r>
            <a:r>
              <a:rPr lang="en-US" altLang="zh-CN" dirty="0"/>
              <a:t>A </a:t>
            </a:r>
            <a:r>
              <a:rPr lang="zh-CN" altLang="en-US" dirty="0"/>
              <a:t>和 </a:t>
            </a:r>
            <a:r>
              <a:rPr lang="en-US" altLang="zh-CN" dirty="0"/>
              <a:t>B </a:t>
            </a:r>
            <a:r>
              <a:rPr lang="zh-CN" altLang="en-US" dirty="0"/>
              <a:t>都填 </a:t>
            </a:r>
            <a:r>
              <a:rPr lang="en-US" altLang="zh-CN" dirty="0"/>
              <a:t>100 </a:t>
            </a:r>
            <a:r>
              <a:rPr lang="zh-CN" altLang="en-US" dirty="0"/>
              <a:t>元，但是个人最优并不在这里。</a:t>
            </a:r>
            <a:endParaRPr lang="en-US" altLang="zh-CN" dirty="0"/>
          </a:p>
          <a:p>
            <a:r>
              <a:rPr lang="zh-CN" altLang="en-US" dirty="0"/>
              <a:t>不妨来推演一下两个人会怎么想：</a:t>
            </a:r>
            <a:endParaRPr lang="en-US" altLang="zh-CN" dirty="0"/>
          </a:p>
          <a:p>
            <a:endParaRPr lang="en-US" altLang="zh-CN" dirty="0"/>
          </a:p>
          <a:p>
            <a:r>
              <a:rPr lang="zh-CN" altLang="en-US" dirty="0"/>
              <a:t>假如 </a:t>
            </a:r>
            <a:r>
              <a:rPr lang="en-US" altLang="zh-CN" dirty="0"/>
              <a:t>A </a:t>
            </a:r>
            <a:r>
              <a:rPr lang="zh-CN" altLang="en-US" dirty="0"/>
              <a:t>写了 </a:t>
            </a:r>
            <a:r>
              <a:rPr lang="en-US" altLang="zh-CN" dirty="0"/>
              <a:t>100 </a:t>
            </a:r>
            <a:r>
              <a:rPr lang="zh-CN" altLang="en-US" dirty="0"/>
              <a:t>，</a:t>
            </a:r>
            <a:r>
              <a:rPr lang="en-US" altLang="zh-CN" dirty="0"/>
              <a:t>B </a:t>
            </a:r>
            <a:r>
              <a:rPr lang="zh-CN" altLang="en-US" dirty="0"/>
              <a:t>这个时候就会想我该写多少钱：</a:t>
            </a:r>
            <a:endParaRPr lang="en-US" altLang="zh-CN" dirty="0"/>
          </a:p>
          <a:p>
            <a:pPr marL="171450" indent="-171450">
              <a:buFont typeface="Arial" panose="020B0604020202020204" pitchFamily="34" charset="0"/>
              <a:buChar char="•"/>
            </a:pPr>
            <a:r>
              <a:rPr lang="zh-CN" altLang="en-US" dirty="0"/>
              <a:t>如果 我也写 </a:t>
            </a:r>
            <a:r>
              <a:rPr lang="en-US" altLang="zh-CN" dirty="0"/>
              <a:t>100 </a:t>
            </a:r>
            <a:r>
              <a:rPr lang="zh-CN" altLang="en-US" dirty="0"/>
              <a:t>元，因为价格相同，那我也拿 </a:t>
            </a:r>
            <a:r>
              <a:rPr lang="en-US" altLang="zh-CN" dirty="0"/>
              <a:t>100</a:t>
            </a:r>
          </a:p>
          <a:p>
            <a:pPr marL="171450" indent="-171450">
              <a:buFont typeface="Arial" panose="020B0604020202020204" pitchFamily="34" charset="0"/>
              <a:buChar char="•"/>
            </a:pPr>
            <a:r>
              <a:rPr lang="zh-CN" altLang="en-US" dirty="0"/>
              <a:t>但如果我写 </a:t>
            </a:r>
            <a:r>
              <a:rPr lang="en-US" altLang="zh-CN" dirty="0"/>
              <a:t>99 </a:t>
            </a:r>
            <a:r>
              <a:rPr lang="zh-CN" altLang="en-US" dirty="0"/>
              <a:t>元，因为我比 </a:t>
            </a:r>
            <a:r>
              <a:rPr lang="en-US" altLang="zh-CN" dirty="0"/>
              <a:t>A</a:t>
            </a:r>
            <a:r>
              <a:rPr lang="zh-CN" altLang="en-US" dirty="0"/>
              <a:t> 低，虽然只赔 </a:t>
            </a:r>
            <a:r>
              <a:rPr lang="en-US" altLang="zh-CN" dirty="0"/>
              <a:t>99</a:t>
            </a:r>
            <a:r>
              <a:rPr lang="zh-CN" altLang="en-US" dirty="0"/>
              <a:t> 元，但我还会奖励 </a:t>
            </a:r>
            <a:r>
              <a:rPr lang="en-US" altLang="zh-CN" dirty="0"/>
              <a:t>2</a:t>
            </a:r>
            <a:r>
              <a:rPr lang="zh-CN" altLang="en-US" dirty="0"/>
              <a:t> 元，实际可以拿到 </a:t>
            </a:r>
            <a:r>
              <a:rPr lang="en-US" altLang="zh-CN" dirty="0"/>
              <a:t>101 </a:t>
            </a:r>
            <a:r>
              <a:rPr lang="zh-CN" altLang="en-US" dirty="0"/>
              <a:t>元</a:t>
            </a:r>
            <a:endParaRPr lang="en-US" altLang="zh-CN" dirty="0"/>
          </a:p>
          <a:p>
            <a:pPr marL="171450" indent="-171450">
              <a:buFont typeface="Arial" panose="020B0604020202020204" pitchFamily="34" charset="0"/>
              <a:buChar char="•"/>
            </a:pPr>
            <a:r>
              <a:rPr lang="zh-CN" altLang="en-US" dirty="0"/>
              <a:t>所以 </a:t>
            </a:r>
            <a:r>
              <a:rPr lang="en-US" altLang="zh-CN" dirty="0"/>
              <a:t>B</a:t>
            </a:r>
            <a:r>
              <a:rPr lang="zh-CN" altLang="en-US" dirty="0"/>
              <a:t> 会写 </a:t>
            </a:r>
            <a:r>
              <a:rPr lang="en-US" altLang="zh-CN" dirty="0"/>
              <a:t>99</a:t>
            </a:r>
            <a:r>
              <a:rPr lang="zh-CN" altLang="en-US" dirty="0"/>
              <a:t> 元</a:t>
            </a:r>
            <a:endParaRPr lang="en-US" altLang="zh-CN" dirty="0"/>
          </a:p>
          <a:p>
            <a:endParaRPr lang="en-US" altLang="zh-CN" dirty="0"/>
          </a:p>
          <a:p>
            <a:r>
              <a:rPr lang="en-US" altLang="zh-CN" dirty="0"/>
              <a:t>A </a:t>
            </a:r>
            <a:r>
              <a:rPr lang="zh-CN" altLang="en-US" dirty="0"/>
              <a:t>也考虑到这个情况，他就会想，如果 </a:t>
            </a:r>
            <a:r>
              <a:rPr lang="en-US" altLang="zh-CN" dirty="0"/>
              <a:t>B </a:t>
            </a:r>
            <a:r>
              <a:rPr lang="zh-CN" altLang="en-US" dirty="0"/>
              <a:t>写 </a:t>
            </a:r>
            <a:r>
              <a:rPr lang="en-US" altLang="zh-CN" dirty="0"/>
              <a:t>99 </a:t>
            </a:r>
            <a:r>
              <a:rPr lang="zh-CN" altLang="en-US" dirty="0"/>
              <a:t>我该写多少？</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如果我写 </a:t>
            </a:r>
            <a:r>
              <a:rPr lang="en-US" altLang="zh-CN" dirty="0"/>
              <a:t>100</a:t>
            </a:r>
            <a:r>
              <a:rPr lang="zh-CN" altLang="en-US" dirty="0"/>
              <a:t>，因为我比 </a:t>
            </a:r>
            <a:r>
              <a:rPr lang="en-US" altLang="zh-CN" dirty="0"/>
              <a:t>B</a:t>
            </a:r>
            <a:r>
              <a:rPr lang="zh-CN" altLang="en-US" dirty="0"/>
              <a:t> 高，即使赔 </a:t>
            </a:r>
            <a:r>
              <a:rPr lang="en-US" altLang="zh-CN" dirty="0"/>
              <a:t>99 </a:t>
            </a:r>
            <a:r>
              <a:rPr lang="zh-CN" altLang="en-US" dirty="0"/>
              <a:t>但还要罚 </a:t>
            </a:r>
            <a:r>
              <a:rPr lang="en-US" altLang="zh-CN" dirty="0"/>
              <a:t>2 </a:t>
            </a:r>
            <a:r>
              <a:rPr lang="zh-CN" altLang="en-US" dirty="0"/>
              <a:t>元，实际只能拿 </a:t>
            </a:r>
            <a:r>
              <a:rPr lang="en-US" altLang="zh-CN" dirty="0"/>
              <a:t>97</a:t>
            </a:r>
            <a:r>
              <a:rPr lang="zh-CN" altLang="en-US" dirty="0"/>
              <a:t> 元</a:t>
            </a:r>
            <a:endParaRPr lang="en-US" altLang="zh-CN"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zh-CN" altLang="en-US" dirty="0"/>
              <a:t>如果我写 </a:t>
            </a:r>
            <a:r>
              <a:rPr lang="en-US" altLang="zh-CN" dirty="0"/>
              <a:t>99 </a:t>
            </a:r>
            <a:r>
              <a:rPr lang="zh-CN" altLang="en-US" dirty="0"/>
              <a:t>，因为价格相同，那我也只能拿 </a:t>
            </a:r>
            <a:r>
              <a:rPr lang="en-US" altLang="zh-CN" dirty="0"/>
              <a:t>99</a:t>
            </a:r>
            <a:r>
              <a:rPr lang="zh-CN" altLang="en-US" dirty="0"/>
              <a:t>元</a:t>
            </a:r>
            <a:endParaRPr lang="en-US" altLang="zh-CN" dirty="0"/>
          </a:p>
          <a:p>
            <a:pPr marL="171450" indent="-171450">
              <a:buFont typeface="Arial" panose="020B0604020202020204" pitchFamily="34" charset="0"/>
              <a:buChar char="•"/>
            </a:pPr>
            <a:r>
              <a:rPr lang="zh-CN" altLang="en-US" dirty="0"/>
              <a:t>但如果我写 </a:t>
            </a:r>
            <a:r>
              <a:rPr lang="en-US" altLang="zh-CN" dirty="0"/>
              <a:t>98 </a:t>
            </a:r>
            <a:r>
              <a:rPr lang="zh-CN" altLang="en-US" dirty="0"/>
              <a:t>，因为我比 </a:t>
            </a:r>
            <a:r>
              <a:rPr lang="en-US" altLang="zh-CN" dirty="0"/>
              <a:t>B</a:t>
            </a:r>
            <a:r>
              <a:rPr lang="zh-CN" altLang="en-US" dirty="0"/>
              <a:t> 低，虽然只赔 </a:t>
            </a:r>
            <a:r>
              <a:rPr lang="en-US" altLang="zh-CN" dirty="0"/>
              <a:t>98 </a:t>
            </a:r>
            <a:r>
              <a:rPr lang="zh-CN" altLang="en-US" dirty="0"/>
              <a:t>但会奖励 </a:t>
            </a:r>
            <a:r>
              <a:rPr lang="en-US" altLang="zh-CN" dirty="0"/>
              <a:t>2 </a:t>
            </a:r>
            <a:r>
              <a:rPr lang="zh-CN" altLang="en-US" dirty="0"/>
              <a:t>元，我还是能够拿 </a:t>
            </a:r>
            <a:r>
              <a:rPr lang="en-US" altLang="zh-CN" dirty="0"/>
              <a:t>100</a:t>
            </a:r>
            <a:r>
              <a:rPr lang="zh-CN" altLang="en-US" dirty="0"/>
              <a:t> 元</a:t>
            </a:r>
            <a:endParaRPr lang="en-US" altLang="zh-CN" dirty="0"/>
          </a:p>
          <a:p>
            <a:pPr marL="171450" indent="-171450">
              <a:buFont typeface="Arial" panose="020B0604020202020204" pitchFamily="34" charset="0"/>
              <a:buChar char="•"/>
            </a:pPr>
            <a:r>
              <a:rPr lang="zh-CN" altLang="en-US" dirty="0"/>
              <a:t>所以 </a:t>
            </a:r>
            <a:r>
              <a:rPr lang="en-US" altLang="zh-CN" dirty="0"/>
              <a:t>A </a:t>
            </a:r>
            <a:r>
              <a:rPr lang="zh-CN" altLang="en-US" dirty="0"/>
              <a:t>会写 </a:t>
            </a:r>
            <a:r>
              <a:rPr lang="en-US" altLang="zh-CN" dirty="0"/>
              <a:t>98</a:t>
            </a:r>
            <a:r>
              <a:rPr lang="zh-CN" altLang="en-US" dirty="0"/>
              <a:t> 元</a:t>
            </a:r>
            <a:endParaRPr lang="en-US" altLang="zh-CN" dirty="0"/>
          </a:p>
          <a:p>
            <a:endParaRPr lang="en-US" altLang="zh-CN" dirty="0"/>
          </a:p>
          <a:p>
            <a:r>
              <a:rPr lang="zh-CN" altLang="en-US" dirty="0"/>
              <a:t>但是 </a:t>
            </a:r>
            <a:r>
              <a:rPr lang="en-US" altLang="zh-CN" dirty="0"/>
              <a:t>B </a:t>
            </a:r>
            <a:r>
              <a:rPr lang="zh-CN" altLang="en-US" dirty="0"/>
              <a:t>也考虑到 </a:t>
            </a:r>
            <a:r>
              <a:rPr lang="en-US" altLang="zh-CN" dirty="0"/>
              <a:t>A</a:t>
            </a:r>
            <a:r>
              <a:rPr lang="zh-CN" altLang="en-US" dirty="0"/>
              <a:t> 会想到这个情况，那么 </a:t>
            </a:r>
            <a:r>
              <a:rPr lang="en-US" altLang="zh-CN" dirty="0"/>
              <a:t>B</a:t>
            </a:r>
            <a:r>
              <a:rPr lang="zh-CN" altLang="en-US" dirty="0"/>
              <a:t> 就会改成 </a:t>
            </a:r>
            <a:r>
              <a:rPr lang="en-US" altLang="zh-CN" dirty="0"/>
              <a:t>97</a:t>
            </a:r>
            <a:r>
              <a:rPr lang="zh-CN" altLang="en-US" dirty="0"/>
              <a:t> 元</a:t>
            </a:r>
            <a:endParaRPr lang="en-US" altLang="zh-CN" dirty="0"/>
          </a:p>
          <a:p>
            <a:r>
              <a:rPr lang="zh-CN" altLang="en-US" dirty="0"/>
              <a:t>这个时候 </a:t>
            </a:r>
            <a:r>
              <a:rPr lang="en-US" altLang="zh-CN" dirty="0"/>
              <a:t>A</a:t>
            </a:r>
            <a:r>
              <a:rPr lang="zh-CN" altLang="en-US" dirty="0"/>
              <a:t> 再深入一想，他也考虑到 </a:t>
            </a:r>
            <a:r>
              <a:rPr lang="en-US" altLang="zh-CN" dirty="0"/>
              <a:t>B</a:t>
            </a:r>
            <a:r>
              <a:rPr lang="zh-CN" altLang="en-US" dirty="0"/>
              <a:t> 会想到他会想到这个情况，于是 </a:t>
            </a:r>
            <a:r>
              <a:rPr lang="en-US" altLang="zh-CN" dirty="0"/>
              <a:t>A</a:t>
            </a:r>
            <a:r>
              <a:rPr lang="zh-CN" altLang="en-US" dirty="0"/>
              <a:t> 又改成了 </a:t>
            </a:r>
            <a:r>
              <a:rPr lang="en-US" altLang="zh-CN" dirty="0"/>
              <a:t>96</a:t>
            </a:r>
            <a:r>
              <a:rPr lang="zh-CN" altLang="en-US" dirty="0"/>
              <a:t> 元，</a:t>
            </a:r>
            <a:endParaRPr lang="en-US" altLang="zh-CN" dirty="0"/>
          </a:p>
          <a:p>
            <a:endParaRPr lang="en-US" altLang="zh-CN" dirty="0"/>
          </a:p>
          <a:p>
            <a:r>
              <a:rPr lang="zh-CN" altLang="en-US" dirty="0"/>
              <a:t>循环往复，两个人都想着要比对方低 </a:t>
            </a:r>
            <a:r>
              <a:rPr lang="en-US" altLang="zh-CN" dirty="0"/>
              <a:t>1</a:t>
            </a:r>
            <a:r>
              <a:rPr lang="zh-CN" altLang="en-US" dirty="0"/>
              <a:t> 块钱，最终两人都会写下多少钱呢 ？ </a:t>
            </a:r>
            <a:endParaRPr lang="en-US" altLang="zh-CN" dirty="0"/>
          </a:p>
          <a:p>
            <a:r>
              <a:rPr lang="zh-CN" altLang="en-US" dirty="0"/>
              <a:t>两个人都会写下 </a:t>
            </a:r>
            <a:r>
              <a:rPr lang="en-US" altLang="zh-CN" dirty="0"/>
              <a:t>2</a:t>
            </a:r>
            <a:r>
              <a:rPr lang="zh-CN" altLang="en-US" dirty="0"/>
              <a:t> 元，因为瓷器估值最低就是 </a:t>
            </a:r>
            <a:r>
              <a:rPr lang="en-US" altLang="zh-CN" dirty="0"/>
              <a:t>2</a:t>
            </a:r>
            <a:r>
              <a:rPr lang="zh-CN" altLang="en-US" dirty="0"/>
              <a:t> 块，不然他们还得往下写。</a:t>
            </a:r>
            <a:endParaRPr lang="en-US" altLang="zh-CN" dirty="0"/>
          </a:p>
          <a:p>
            <a:endParaRPr lang="en-US" altLang="zh-CN" dirty="0"/>
          </a:p>
          <a:p>
            <a:r>
              <a:rPr lang="zh-CN" altLang="en-US" dirty="0"/>
              <a:t>最后这 </a:t>
            </a:r>
            <a:r>
              <a:rPr lang="en-US" altLang="zh-CN" dirty="0"/>
              <a:t>2</a:t>
            </a:r>
            <a:r>
              <a:rPr lang="zh-CN" altLang="en-US" dirty="0"/>
              <a:t> 元就是纳什均衡解。</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它描述的其实就是在博弈中的各方，如果都没有串谋的前提下，那么就会按照自己利益最大化的方向去决策，而这个决策行为所导致最终收敛的结果，就是纳什均衡。</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但是纳什均衡解不一定是全局最优解。</a:t>
            </a:r>
            <a:endParaRPr lang="en-US" altLang="zh-CN" dirty="0"/>
          </a:p>
          <a:p>
            <a:endParaRPr lang="en-US" altLang="zh-CN" dirty="0"/>
          </a:p>
          <a:p>
            <a:r>
              <a:rPr lang="en-US" altLang="zh-CN" dirty="0"/>
              <a:t>======</a:t>
            </a:r>
          </a:p>
          <a:p>
            <a:endParaRPr lang="en-US" altLang="zh-CN" dirty="0"/>
          </a:p>
          <a:p>
            <a:r>
              <a:rPr lang="zh-CN" altLang="en-US" dirty="0"/>
              <a:t>其实这个结果看上去是很可笑的，因为它不是符合我们生活经验的。</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在当时也有很多人对这个模型提出质疑，于是就有人做了实验：</a:t>
            </a:r>
            <a:endParaRPr lang="en-US" altLang="zh-CN" dirty="0"/>
          </a:p>
          <a:p>
            <a:endParaRPr lang="en-US" altLang="zh-CN" dirty="0"/>
          </a:p>
          <a:p>
            <a:r>
              <a:rPr lang="zh-CN" altLang="en-US" dirty="0"/>
              <a:t>首先还是 </a:t>
            </a:r>
            <a:r>
              <a:rPr lang="en-US" altLang="zh-CN" dirty="0"/>
              <a:t>2 </a:t>
            </a:r>
            <a:r>
              <a:rPr lang="zh-CN" altLang="en-US" dirty="0"/>
              <a:t>元奖罚的，有一大堆人参与了实验，但是写 </a:t>
            </a:r>
            <a:r>
              <a:rPr lang="en-US" altLang="zh-CN" dirty="0"/>
              <a:t>2 </a:t>
            </a:r>
            <a:r>
              <a:rPr lang="zh-CN" altLang="en-US" dirty="0"/>
              <a:t>元的人微乎其微，大部分人都是写了 </a:t>
            </a:r>
            <a:r>
              <a:rPr lang="en-US" altLang="zh-CN" dirty="0"/>
              <a:t>90</a:t>
            </a:r>
            <a:r>
              <a:rPr lang="zh-CN" altLang="en-US" dirty="0"/>
              <a:t> 多块钱。</a:t>
            </a:r>
            <a:endParaRPr lang="en-US" altLang="zh-CN" dirty="0"/>
          </a:p>
          <a:p>
            <a:r>
              <a:rPr lang="zh-CN" altLang="en-US" dirty="0"/>
              <a:t>事后问他们为什么，他们承认是因为实验的时候并没有深入地去思考这个问题，反正奖罚也就 </a:t>
            </a:r>
            <a:r>
              <a:rPr lang="en-US" altLang="zh-CN" dirty="0"/>
              <a:t>2</a:t>
            </a:r>
            <a:r>
              <a:rPr lang="zh-CN" altLang="en-US" dirty="0"/>
              <a:t> 块钱，对总体收益影响不大。</a:t>
            </a:r>
            <a:endParaRPr lang="en-US" altLang="zh-CN" dirty="0"/>
          </a:p>
          <a:p>
            <a:endParaRPr lang="en-US" altLang="zh-CN" dirty="0"/>
          </a:p>
          <a:p>
            <a:r>
              <a:rPr lang="zh-CN" altLang="en-US" dirty="0"/>
              <a:t>于是他们又找另一批人做了另一个实验，这次奖罚力度是 </a:t>
            </a:r>
            <a:r>
              <a:rPr lang="en-US" altLang="zh-CN" dirty="0"/>
              <a:t>50</a:t>
            </a:r>
            <a:r>
              <a:rPr lang="zh-CN" altLang="en-US" dirty="0"/>
              <a:t> 块，这个时候大部分人都写了 </a:t>
            </a:r>
            <a:r>
              <a:rPr lang="en-US" altLang="zh-CN" dirty="0"/>
              <a:t>2</a:t>
            </a:r>
            <a:r>
              <a:rPr lang="zh-CN" altLang="en-US" dirty="0"/>
              <a:t> 元。</a:t>
            </a:r>
            <a:endParaRPr lang="en-US" altLang="zh-CN" dirty="0"/>
          </a:p>
          <a:p>
            <a:r>
              <a:rPr lang="zh-CN" altLang="en-US" dirty="0"/>
              <a:t>因为很多人都会想到，如果别人写 </a:t>
            </a:r>
            <a:r>
              <a:rPr lang="en-US" altLang="zh-CN" dirty="0"/>
              <a:t>49</a:t>
            </a:r>
            <a:r>
              <a:rPr lang="zh-CN" altLang="en-US" dirty="0"/>
              <a:t> 我写 </a:t>
            </a:r>
            <a:r>
              <a:rPr lang="en-US" altLang="zh-CN" dirty="0"/>
              <a:t>50</a:t>
            </a:r>
            <a:r>
              <a:rPr lang="zh-CN" altLang="en-US" dirty="0"/>
              <a:t> ，那我最终一块钱都拿不到，写 </a:t>
            </a:r>
            <a:r>
              <a:rPr lang="en-US" altLang="zh-CN" dirty="0"/>
              <a:t>2</a:t>
            </a:r>
            <a:r>
              <a:rPr lang="zh-CN" altLang="en-US" dirty="0"/>
              <a:t> 元至少还有 </a:t>
            </a:r>
            <a:r>
              <a:rPr lang="en-US" altLang="zh-CN" dirty="0"/>
              <a:t>2</a:t>
            </a:r>
            <a:r>
              <a:rPr lang="zh-CN" altLang="en-US" dirty="0"/>
              <a:t> 元。</a:t>
            </a:r>
            <a:endParaRPr lang="en-US" altLang="zh-CN" dirty="0"/>
          </a:p>
          <a:p>
            <a:endParaRPr lang="en-US" altLang="zh-CN" dirty="0"/>
          </a:p>
          <a:p>
            <a:r>
              <a:rPr lang="zh-CN" altLang="en-US" dirty="0"/>
              <a:t>其实这也说明了，做人有时候不要算计得太厉害，不然聪明反被聪明误，什么都得不到；</a:t>
            </a:r>
            <a:endParaRPr lang="en-US" altLang="zh-CN" dirty="0"/>
          </a:p>
          <a:p>
            <a:r>
              <a:rPr lang="zh-CN" altLang="en-US" dirty="0"/>
              <a:t>当你没什么想法的时候，可能会傻人有傻福，会得到更多。</a:t>
            </a:r>
            <a:endParaRPr lang="en-US" altLang="zh-CN" dirty="0"/>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8</a:t>
            </a:fld>
            <a:endParaRPr lang="zh-CN" altLang="en-US"/>
          </a:p>
        </p:txBody>
      </p:sp>
    </p:spTree>
    <p:extLst>
      <p:ext uri="{BB962C8B-B14F-4D97-AF65-F5344CB8AC3E}">
        <p14:creationId xmlns:p14="http://schemas.microsoft.com/office/powerpoint/2010/main" val="38876617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a:t>讲完纳什均衡，再来聊一下，完全信息博弈 和 不完全信息博弈。</a:t>
            </a:r>
          </a:p>
        </p:txBody>
      </p:sp>
      <p:sp>
        <p:nvSpPr>
          <p:cNvPr id="4" name="灯片编号占位符 3"/>
          <p:cNvSpPr>
            <a:spLocks noGrp="1"/>
          </p:cNvSpPr>
          <p:nvPr>
            <p:ph type="sldNum" sz="quarter" idx="10"/>
          </p:nvPr>
        </p:nvSpPr>
        <p:spPr/>
        <p:txBody>
          <a:bodyPr/>
          <a:lstStyle/>
          <a:p>
            <a:fld id="{8A92002F-FB5B-4646-BA5E-A49F3E4D26CF}" type="slidenum">
              <a:rPr lang="zh-CN" altLang="en-US" smtClean="0"/>
              <a:pPr/>
              <a:t>9</a:t>
            </a:fld>
            <a:endParaRPr lang="zh-CN" altLang="en-US"/>
          </a:p>
        </p:txBody>
      </p:sp>
    </p:spTree>
    <p:extLst>
      <p:ext uri="{BB962C8B-B14F-4D97-AF65-F5344CB8AC3E}">
        <p14:creationId xmlns:p14="http://schemas.microsoft.com/office/powerpoint/2010/main" val="17186274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BB12B589-21DE-46A2-AF91-CC043ECE94FC}" type="datetimeFigureOut">
              <a:rPr lang="zh-CN" altLang="en-US" smtClean="0"/>
              <a:pPr/>
              <a:t>2022/8/26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10144862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12B589-21DE-46A2-AF91-CC043ECE94FC}" type="datetimeFigureOut">
              <a:rPr lang="zh-CN" altLang="en-US" smtClean="0"/>
              <a:pPr/>
              <a:t>2022/8/26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23184974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12B589-21DE-46A2-AF91-CC043ECE94FC}" type="datetimeFigureOut">
              <a:rPr lang="zh-CN" altLang="en-US" smtClean="0"/>
              <a:pPr/>
              <a:t>2022/8/26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22808330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B12B589-21DE-46A2-AF91-CC043ECE94FC}" type="datetimeFigureOut">
              <a:rPr lang="zh-CN" altLang="en-US" smtClean="0"/>
              <a:pPr/>
              <a:t>2022/8/26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1860382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BB12B589-21DE-46A2-AF91-CC043ECE94FC}" type="datetimeFigureOut">
              <a:rPr lang="zh-CN" altLang="en-US" smtClean="0"/>
              <a:pPr/>
              <a:t>2022/8/26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23071157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B12B589-21DE-46A2-AF91-CC043ECE94FC}" type="datetimeFigureOut">
              <a:rPr lang="zh-CN" altLang="en-US" smtClean="0"/>
              <a:pPr/>
              <a:t>2022/8/26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3390179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B12B589-21DE-46A2-AF91-CC043ECE94FC}" type="datetimeFigureOut">
              <a:rPr lang="zh-CN" altLang="en-US" smtClean="0"/>
              <a:pPr/>
              <a:t>2022/8/26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27015756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B12B589-21DE-46A2-AF91-CC043ECE94FC}" type="datetimeFigureOut">
              <a:rPr lang="zh-CN" altLang="en-US" smtClean="0"/>
              <a:pPr/>
              <a:t>2022/8/26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16201848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B12B589-21DE-46A2-AF91-CC043ECE94FC}" type="datetimeFigureOut">
              <a:rPr lang="zh-CN" altLang="en-US" smtClean="0"/>
              <a:pPr/>
              <a:t>2022/8/26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1961609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12B589-21DE-46A2-AF91-CC043ECE94FC}" type="datetimeFigureOut">
              <a:rPr lang="zh-CN" altLang="en-US" smtClean="0"/>
              <a:pPr/>
              <a:t>2022/8/26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36760931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B12B589-21DE-46A2-AF91-CC043ECE94FC}" type="datetimeFigureOut">
              <a:rPr lang="zh-CN" altLang="en-US" smtClean="0"/>
              <a:pPr/>
              <a:t>2022/8/26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5573911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B12B589-21DE-46A2-AF91-CC043ECE94FC}" type="datetimeFigureOut">
              <a:rPr lang="zh-CN" altLang="en-US" smtClean="0"/>
              <a:pPr/>
              <a:t>2022/8/26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555667-C4D6-47D6-8639-FF047C3362CE}" type="slidenum">
              <a:rPr lang="zh-CN" altLang="en-US" smtClean="0"/>
              <a:pPr/>
              <a:t>‹#›</a:t>
            </a:fld>
            <a:endParaRPr lang="zh-CN" altLang="en-US"/>
          </a:p>
        </p:txBody>
      </p:sp>
    </p:spTree>
    <p:extLst>
      <p:ext uri="{BB962C8B-B14F-4D97-AF65-F5344CB8AC3E}">
        <p14:creationId xmlns:p14="http://schemas.microsoft.com/office/powerpoint/2010/main" val="26074702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a:off x="0" y="0"/>
            <a:ext cx="4312920" cy="284988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7940040" y="3992880"/>
            <a:ext cx="4130040" cy="271272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rot="2026159">
            <a:off x="3926037" y="2348827"/>
            <a:ext cx="4493150" cy="769441"/>
          </a:xfrm>
          <a:prstGeom prst="rect">
            <a:avLst/>
          </a:prstGeom>
          <a:noFill/>
        </p:spPr>
        <p:txBody>
          <a:bodyPr wrap="square" rtlCol="0">
            <a:spAutoFit/>
          </a:bodyPr>
          <a:lstStyle/>
          <a:p>
            <a:r>
              <a:rPr lang="zh-CN" altLang="en-US" sz="4400" dirty="0">
                <a:solidFill>
                  <a:schemeClr val="bg1"/>
                </a:solidFill>
                <a:sym typeface="Wingdings" panose="05000000000000000000" pitchFamily="2" charset="2"/>
              </a:rPr>
              <a:t>深入浅出 </a:t>
            </a:r>
            <a:r>
              <a:rPr lang="zh-CN" altLang="en-US" sz="4400" dirty="0">
                <a:solidFill>
                  <a:schemeClr val="bg1"/>
                </a:solidFill>
              </a:rPr>
              <a:t>狼人杀</a:t>
            </a:r>
          </a:p>
        </p:txBody>
      </p:sp>
      <p:sp>
        <p:nvSpPr>
          <p:cNvPr id="13" name="文本框 12"/>
          <p:cNvSpPr txBox="1"/>
          <p:nvPr/>
        </p:nvSpPr>
        <p:spPr>
          <a:xfrm rot="1982386">
            <a:off x="4054181" y="5045692"/>
            <a:ext cx="2377417" cy="461665"/>
          </a:xfrm>
          <a:prstGeom prst="rect">
            <a:avLst/>
          </a:prstGeom>
          <a:noFill/>
        </p:spPr>
        <p:txBody>
          <a:bodyPr wrap="square" rtlCol="0">
            <a:spAutoFit/>
          </a:bodyPr>
          <a:lstStyle/>
          <a:p>
            <a:r>
              <a:rPr lang="en-US" altLang="zh-CN" sz="2400" dirty="0">
                <a:solidFill>
                  <a:schemeClr val="bg1"/>
                </a:solidFill>
              </a:rPr>
              <a:t>EXP 2020.08</a:t>
            </a:r>
            <a:endParaRPr lang="zh-CN" altLang="en-US" sz="2400" dirty="0">
              <a:solidFill>
                <a:schemeClr val="bg1"/>
              </a:solidFill>
            </a:endParaRPr>
          </a:p>
        </p:txBody>
      </p:sp>
      <p:cxnSp>
        <p:nvCxnSpPr>
          <p:cNvPr id="14" name="直接连接符 13"/>
          <p:cNvCxnSpPr/>
          <p:nvPr/>
        </p:nvCxnSpPr>
        <p:spPr>
          <a:xfrm>
            <a:off x="2007140" y="3143160"/>
            <a:ext cx="2225040" cy="147025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277258" y="3143160"/>
            <a:ext cx="3016325" cy="1993119"/>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9906000" y="1298721"/>
            <a:ext cx="3016325" cy="1993119"/>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5853357" y="242309"/>
            <a:ext cx="3016325" cy="1993119"/>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6375119" y="5179332"/>
            <a:ext cx="3016325" cy="1993119"/>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1" name="文本框 10">
            <a:extLst>
              <a:ext uri="{FF2B5EF4-FFF2-40B4-BE49-F238E27FC236}">
                <a16:creationId xmlns:a16="http://schemas.microsoft.com/office/drawing/2014/main" id="{C3BE4B6D-A1A3-49E8-8D2C-B4C62C0063D9}"/>
              </a:ext>
            </a:extLst>
          </p:cNvPr>
          <p:cNvSpPr txBox="1"/>
          <p:nvPr/>
        </p:nvSpPr>
        <p:spPr>
          <a:xfrm rot="1982386">
            <a:off x="4050221" y="3758462"/>
            <a:ext cx="4051695" cy="461665"/>
          </a:xfrm>
          <a:prstGeom prst="rect">
            <a:avLst/>
          </a:prstGeom>
          <a:noFill/>
        </p:spPr>
        <p:txBody>
          <a:bodyPr wrap="square" rtlCol="0">
            <a:spAutoFit/>
          </a:bodyPr>
          <a:lstStyle/>
          <a:p>
            <a:pPr algn="r"/>
            <a:r>
              <a:rPr lang="zh-CN" altLang="en-US" sz="2400" dirty="0">
                <a:solidFill>
                  <a:schemeClr val="bg1"/>
                </a:solidFill>
              </a:rPr>
              <a:t>                  博弈篇</a:t>
            </a:r>
          </a:p>
        </p:txBody>
      </p:sp>
    </p:spTree>
    <p:extLst>
      <p:ext uri="{BB962C8B-B14F-4D97-AF65-F5344CB8AC3E}">
        <p14:creationId xmlns:p14="http://schemas.microsoft.com/office/powerpoint/2010/main" val="42093314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赤壁</a:t>
            </a:r>
            <a:endParaRPr lang="en-US" altLang="zh-CN" sz="3600" b="1" dirty="0">
              <a:solidFill>
                <a:schemeClr val="bg1"/>
              </a:solidFill>
            </a:endParaRPr>
          </a:p>
          <a:p>
            <a:pPr algn="ctr"/>
            <a:r>
              <a:rPr lang="zh-CN" altLang="en-US" sz="3600" b="1" dirty="0">
                <a:solidFill>
                  <a:schemeClr val="bg1"/>
                </a:solidFill>
              </a:rPr>
              <a:t>之战</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477563" y="6328417"/>
            <a:ext cx="2205200" cy="369332"/>
          </a:xfrm>
          <a:prstGeom prst="rect">
            <a:avLst/>
          </a:prstGeom>
          <a:noFill/>
        </p:spPr>
        <p:txBody>
          <a:bodyPr wrap="square" rtlCol="0">
            <a:spAutoFit/>
          </a:bodyPr>
          <a:lstStyle/>
          <a:p>
            <a:pPr algn="ctr"/>
            <a:r>
              <a:rPr lang="zh-CN" altLang="en-US" dirty="0"/>
              <a:t>完全信息博弈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8F977006-FDF9-40AC-9ECE-3D630E49EAAD}"/>
              </a:ext>
            </a:extLst>
          </p:cNvPr>
          <p:cNvSpPr txBox="1"/>
          <p:nvPr/>
        </p:nvSpPr>
        <p:spPr>
          <a:xfrm>
            <a:off x="6171076" y="63586"/>
            <a:ext cx="1176782" cy="584775"/>
          </a:xfrm>
          <a:prstGeom prst="rect">
            <a:avLst/>
          </a:prstGeom>
          <a:noFill/>
        </p:spPr>
        <p:txBody>
          <a:bodyPr wrap="square" rtlCol="0">
            <a:spAutoFit/>
          </a:bodyPr>
          <a:lstStyle/>
          <a:p>
            <a:r>
              <a:rPr lang="zh-CN" altLang="en-US" sz="3200" b="1" dirty="0">
                <a:solidFill>
                  <a:schemeClr val="bg1"/>
                </a:solidFill>
              </a:rPr>
              <a:t>题目：</a:t>
            </a:r>
          </a:p>
        </p:txBody>
      </p:sp>
      <p:sp>
        <p:nvSpPr>
          <p:cNvPr id="32" name="文本框 31">
            <a:extLst>
              <a:ext uri="{FF2B5EF4-FFF2-40B4-BE49-F238E27FC236}">
                <a16:creationId xmlns:a16="http://schemas.microsoft.com/office/drawing/2014/main" id="{D55F92B4-3E56-4126-B999-66B8924E8562}"/>
              </a:ext>
            </a:extLst>
          </p:cNvPr>
          <p:cNvSpPr txBox="1"/>
          <p:nvPr/>
        </p:nvSpPr>
        <p:spPr>
          <a:xfrm>
            <a:off x="7400783" y="151951"/>
            <a:ext cx="4693246" cy="1886286"/>
          </a:xfrm>
          <a:prstGeom prst="rect">
            <a:avLst/>
          </a:prstGeom>
          <a:noFill/>
        </p:spPr>
        <p:txBody>
          <a:bodyPr wrap="square" rtlCol="0">
            <a:spAutoFit/>
          </a:bodyPr>
          <a:lstStyle/>
          <a:p>
            <a:pPr>
              <a:lnSpc>
                <a:spcPct val="150000"/>
              </a:lnSpc>
            </a:pPr>
            <a:r>
              <a:rPr lang="zh-CN" altLang="en-US" sz="2000" dirty="0">
                <a:solidFill>
                  <a:schemeClr val="bg1"/>
                </a:solidFill>
              </a:rPr>
              <a:t>甲 乙 丙 三国轮流交战</a:t>
            </a:r>
            <a:endParaRPr lang="en-US" altLang="zh-CN" sz="2000" dirty="0">
              <a:solidFill>
                <a:schemeClr val="bg1"/>
              </a:solidFill>
            </a:endParaRPr>
          </a:p>
          <a:p>
            <a:pPr>
              <a:lnSpc>
                <a:spcPct val="150000"/>
              </a:lnSpc>
            </a:pPr>
            <a:r>
              <a:rPr lang="zh-CN" altLang="en-US" sz="2000" dirty="0">
                <a:solidFill>
                  <a:schemeClr val="bg1"/>
                </a:solidFill>
              </a:rPr>
              <a:t>甲 进攻任意一方成功率 </a:t>
            </a:r>
            <a:r>
              <a:rPr lang="en-US" altLang="zh-CN" sz="2000" dirty="0">
                <a:solidFill>
                  <a:schemeClr val="bg1"/>
                </a:solidFill>
              </a:rPr>
              <a:t>80% </a:t>
            </a:r>
          </a:p>
          <a:p>
            <a:pPr>
              <a:lnSpc>
                <a:spcPct val="150000"/>
              </a:lnSpc>
            </a:pPr>
            <a:r>
              <a:rPr lang="zh-CN" altLang="en-US" sz="2000" dirty="0">
                <a:solidFill>
                  <a:schemeClr val="bg1"/>
                </a:solidFill>
              </a:rPr>
              <a:t>乙 进攻任意一方成功率 </a:t>
            </a:r>
            <a:r>
              <a:rPr lang="en-US" altLang="zh-CN" sz="2000" dirty="0">
                <a:solidFill>
                  <a:schemeClr val="bg1"/>
                </a:solidFill>
              </a:rPr>
              <a:t>60%</a:t>
            </a:r>
          </a:p>
          <a:p>
            <a:pPr>
              <a:lnSpc>
                <a:spcPct val="150000"/>
              </a:lnSpc>
            </a:pPr>
            <a:r>
              <a:rPr lang="zh-CN" altLang="en-US" sz="2000" dirty="0">
                <a:solidFill>
                  <a:schemeClr val="bg1"/>
                </a:solidFill>
              </a:rPr>
              <a:t>丙 进攻任意一方成功率 </a:t>
            </a:r>
            <a:r>
              <a:rPr lang="en-US" altLang="zh-CN" sz="2000" dirty="0">
                <a:solidFill>
                  <a:schemeClr val="bg1"/>
                </a:solidFill>
              </a:rPr>
              <a:t>40%</a:t>
            </a:r>
          </a:p>
        </p:txBody>
      </p:sp>
      <p:sp>
        <p:nvSpPr>
          <p:cNvPr id="33" name="文本框 32">
            <a:extLst>
              <a:ext uri="{FF2B5EF4-FFF2-40B4-BE49-F238E27FC236}">
                <a16:creationId xmlns:a16="http://schemas.microsoft.com/office/drawing/2014/main" id="{005AB63E-8FF6-43C4-95FD-67AF2150F1A9}"/>
              </a:ext>
            </a:extLst>
          </p:cNvPr>
          <p:cNvSpPr txBox="1"/>
          <p:nvPr/>
        </p:nvSpPr>
        <p:spPr>
          <a:xfrm>
            <a:off x="6171075" y="2162405"/>
            <a:ext cx="1176782" cy="584775"/>
          </a:xfrm>
          <a:prstGeom prst="rect">
            <a:avLst/>
          </a:prstGeom>
          <a:noFill/>
        </p:spPr>
        <p:txBody>
          <a:bodyPr wrap="square" rtlCol="0">
            <a:spAutoFit/>
          </a:bodyPr>
          <a:lstStyle/>
          <a:p>
            <a:r>
              <a:rPr lang="zh-CN" altLang="en-US" sz="3200" b="1" dirty="0">
                <a:solidFill>
                  <a:srgbClr val="FFFF00"/>
                </a:solidFill>
              </a:rPr>
              <a:t>规则：</a:t>
            </a:r>
          </a:p>
        </p:txBody>
      </p:sp>
      <p:sp>
        <p:nvSpPr>
          <p:cNvPr id="35" name="文本框 34">
            <a:extLst>
              <a:ext uri="{FF2B5EF4-FFF2-40B4-BE49-F238E27FC236}">
                <a16:creationId xmlns:a16="http://schemas.microsoft.com/office/drawing/2014/main" id="{A180994E-1312-445E-821E-F66829C6742B}"/>
              </a:ext>
            </a:extLst>
          </p:cNvPr>
          <p:cNvSpPr txBox="1"/>
          <p:nvPr/>
        </p:nvSpPr>
        <p:spPr>
          <a:xfrm>
            <a:off x="7400783" y="2239348"/>
            <a:ext cx="4693246" cy="2347950"/>
          </a:xfrm>
          <a:prstGeom prst="rect">
            <a:avLst/>
          </a:prstGeom>
          <a:noFill/>
        </p:spPr>
        <p:txBody>
          <a:bodyPr wrap="square" rtlCol="0">
            <a:spAutoFit/>
          </a:bodyPr>
          <a:lstStyle/>
          <a:p>
            <a:pPr>
              <a:lnSpc>
                <a:spcPct val="150000"/>
              </a:lnSpc>
            </a:pPr>
            <a:r>
              <a:rPr lang="zh-CN" altLang="en-US" sz="2000" dirty="0">
                <a:solidFill>
                  <a:srgbClr val="FFFF00"/>
                </a:solidFill>
              </a:rPr>
              <a:t>三国均清楚每一方的进攻能力；</a:t>
            </a:r>
            <a:endParaRPr lang="en-US" altLang="zh-CN" sz="2000" dirty="0">
              <a:solidFill>
                <a:srgbClr val="FFFF00"/>
              </a:solidFill>
            </a:endParaRPr>
          </a:p>
          <a:p>
            <a:pPr>
              <a:lnSpc>
                <a:spcPct val="150000"/>
              </a:lnSpc>
            </a:pPr>
            <a:r>
              <a:rPr lang="zh-CN" altLang="en-US" sz="2000" dirty="0">
                <a:solidFill>
                  <a:srgbClr val="FFFF00"/>
                </a:solidFill>
              </a:rPr>
              <a:t>每一轮交战，每方只能选择进攻一方；</a:t>
            </a:r>
            <a:endParaRPr lang="en-US" altLang="zh-CN" sz="2000" dirty="0">
              <a:solidFill>
                <a:srgbClr val="FFFF00"/>
              </a:solidFill>
            </a:endParaRPr>
          </a:p>
          <a:p>
            <a:pPr>
              <a:lnSpc>
                <a:spcPct val="150000"/>
              </a:lnSpc>
            </a:pPr>
            <a:r>
              <a:rPr lang="zh-CN" altLang="en-US" sz="2000" dirty="0">
                <a:solidFill>
                  <a:srgbClr val="FFFF00"/>
                </a:solidFill>
              </a:rPr>
              <a:t>只要某国被攻占主城就属战败被灭国；</a:t>
            </a:r>
            <a:endParaRPr lang="en-US" altLang="zh-CN" sz="2000" dirty="0">
              <a:solidFill>
                <a:srgbClr val="FFFF00"/>
              </a:solidFill>
            </a:endParaRPr>
          </a:p>
          <a:p>
            <a:pPr>
              <a:lnSpc>
                <a:spcPct val="150000"/>
              </a:lnSpc>
            </a:pPr>
            <a:r>
              <a:rPr lang="zh-CN" altLang="en-US" sz="2000" dirty="0">
                <a:solidFill>
                  <a:srgbClr val="FFFF00"/>
                </a:solidFill>
              </a:rPr>
              <a:t>若一轮交战结束后被进攻方还存活，他可以通过征兵恢复进攻能力</a:t>
            </a:r>
            <a:endParaRPr lang="en-US" altLang="zh-CN" sz="2000" dirty="0">
              <a:solidFill>
                <a:srgbClr val="FFFF00"/>
              </a:solidFill>
            </a:endParaRPr>
          </a:p>
        </p:txBody>
      </p:sp>
      <p:sp>
        <p:nvSpPr>
          <p:cNvPr id="36" name="文本框 35">
            <a:extLst>
              <a:ext uri="{FF2B5EF4-FFF2-40B4-BE49-F238E27FC236}">
                <a16:creationId xmlns:a16="http://schemas.microsoft.com/office/drawing/2014/main" id="{1BD834F0-52DE-4C3B-89C1-98C6CFD026EC}"/>
              </a:ext>
            </a:extLst>
          </p:cNvPr>
          <p:cNvSpPr txBox="1"/>
          <p:nvPr/>
        </p:nvSpPr>
        <p:spPr>
          <a:xfrm>
            <a:off x="6171075" y="4763247"/>
            <a:ext cx="1176782" cy="584775"/>
          </a:xfrm>
          <a:prstGeom prst="rect">
            <a:avLst/>
          </a:prstGeom>
          <a:noFill/>
        </p:spPr>
        <p:txBody>
          <a:bodyPr wrap="square" rtlCol="0">
            <a:spAutoFit/>
          </a:bodyPr>
          <a:lstStyle/>
          <a:p>
            <a:r>
              <a:rPr lang="zh-CN" altLang="en-US" sz="3200" b="1" dirty="0">
                <a:solidFill>
                  <a:schemeClr val="bg1"/>
                </a:solidFill>
              </a:rPr>
              <a:t>问题：</a:t>
            </a:r>
          </a:p>
        </p:txBody>
      </p:sp>
      <p:sp>
        <p:nvSpPr>
          <p:cNvPr id="37" name="文本框 36">
            <a:extLst>
              <a:ext uri="{FF2B5EF4-FFF2-40B4-BE49-F238E27FC236}">
                <a16:creationId xmlns:a16="http://schemas.microsoft.com/office/drawing/2014/main" id="{29C93127-F809-4AB7-97F0-0757589CF819}"/>
              </a:ext>
            </a:extLst>
          </p:cNvPr>
          <p:cNvSpPr txBox="1"/>
          <p:nvPr/>
        </p:nvSpPr>
        <p:spPr>
          <a:xfrm>
            <a:off x="7400783" y="4828005"/>
            <a:ext cx="4127189" cy="962956"/>
          </a:xfrm>
          <a:prstGeom prst="rect">
            <a:avLst/>
          </a:prstGeom>
          <a:noFill/>
        </p:spPr>
        <p:txBody>
          <a:bodyPr wrap="square" rtlCol="0">
            <a:spAutoFit/>
          </a:bodyPr>
          <a:lstStyle/>
          <a:p>
            <a:pPr>
              <a:lnSpc>
                <a:spcPct val="150000"/>
              </a:lnSpc>
            </a:pPr>
            <a:r>
              <a:rPr lang="zh-CN" altLang="en-US" sz="2000" dirty="0">
                <a:solidFill>
                  <a:schemeClr val="bg1"/>
                </a:solidFill>
              </a:rPr>
              <a:t>第一轮交战结束后，谁的生存几率最大？</a:t>
            </a:r>
            <a:endParaRPr lang="en-US" altLang="zh-CN" sz="2000" dirty="0">
              <a:solidFill>
                <a:schemeClr val="bg1"/>
              </a:solidFill>
            </a:endParaRPr>
          </a:p>
        </p:txBody>
      </p:sp>
      <p:sp>
        <p:nvSpPr>
          <p:cNvPr id="38" name="文本框 37">
            <a:extLst>
              <a:ext uri="{FF2B5EF4-FFF2-40B4-BE49-F238E27FC236}">
                <a16:creationId xmlns:a16="http://schemas.microsoft.com/office/drawing/2014/main" id="{242DDAE4-E5DE-42EB-AC97-6A5F1BF2F7BF}"/>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曹</a:t>
            </a:r>
          </a:p>
        </p:txBody>
      </p:sp>
      <p:sp>
        <p:nvSpPr>
          <p:cNvPr id="39" name="文本框 38">
            <a:extLst>
              <a:ext uri="{FF2B5EF4-FFF2-40B4-BE49-F238E27FC236}">
                <a16:creationId xmlns:a16="http://schemas.microsoft.com/office/drawing/2014/main" id="{A31D66FB-FC42-4651-8AB8-F8F7EDFBA6CB}"/>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chemeClr val="bg1"/>
                </a:solidFill>
              </a:rPr>
              <a:t>孙</a:t>
            </a:r>
          </a:p>
        </p:txBody>
      </p:sp>
      <p:sp>
        <p:nvSpPr>
          <p:cNvPr id="40" name="文本框 39">
            <a:extLst>
              <a:ext uri="{FF2B5EF4-FFF2-40B4-BE49-F238E27FC236}">
                <a16:creationId xmlns:a16="http://schemas.microsoft.com/office/drawing/2014/main" id="{B6A69C83-45D0-40C1-BBAB-184F5DE83C2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刘</a:t>
            </a:r>
          </a:p>
        </p:txBody>
      </p:sp>
    </p:spTree>
    <p:extLst>
      <p:ext uri="{BB962C8B-B14F-4D97-AF65-F5344CB8AC3E}">
        <p14:creationId xmlns:p14="http://schemas.microsoft.com/office/powerpoint/2010/main" val="17488464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赤壁</a:t>
            </a:r>
            <a:endParaRPr lang="en-US" altLang="zh-CN" sz="3600" b="1" dirty="0">
              <a:solidFill>
                <a:schemeClr val="bg1"/>
              </a:solidFill>
            </a:endParaRPr>
          </a:p>
          <a:p>
            <a:pPr algn="ctr"/>
            <a:r>
              <a:rPr lang="zh-CN" altLang="en-US" sz="3600" b="1" dirty="0">
                <a:solidFill>
                  <a:schemeClr val="bg1"/>
                </a:solidFill>
              </a:rPr>
              <a:t>之战</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477563" y="6328417"/>
            <a:ext cx="2205200" cy="369332"/>
          </a:xfrm>
          <a:prstGeom prst="rect">
            <a:avLst/>
          </a:prstGeom>
          <a:noFill/>
        </p:spPr>
        <p:txBody>
          <a:bodyPr wrap="square" rtlCol="0">
            <a:spAutoFit/>
          </a:bodyPr>
          <a:lstStyle/>
          <a:p>
            <a:pPr algn="ctr"/>
            <a:r>
              <a:rPr lang="zh-CN" altLang="en-US" dirty="0"/>
              <a:t>完全信息博弈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文本框 37">
            <a:extLst>
              <a:ext uri="{FF2B5EF4-FFF2-40B4-BE49-F238E27FC236}">
                <a16:creationId xmlns:a16="http://schemas.microsoft.com/office/drawing/2014/main" id="{242DDAE4-E5DE-42EB-AC97-6A5F1BF2F7BF}"/>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曹</a:t>
            </a:r>
          </a:p>
        </p:txBody>
      </p:sp>
      <p:sp>
        <p:nvSpPr>
          <p:cNvPr id="39" name="文本框 38">
            <a:extLst>
              <a:ext uri="{FF2B5EF4-FFF2-40B4-BE49-F238E27FC236}">
                <a16:creationId xmlns:a16="http://schemas.microsoft.com/office/drawing/2014/main" id="{A31D66FB-FC42-4651-8AB8-F8F7EDFBA6CB}"/>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chemeClr val="bg1"/>
                </a:solidFill>
              </a:rPr>
              <a:t>孙</a:t>
            </a:r>
          </a:p>
        </p:txBody>
      </p:sp>
      <p:sp>
        <p:nvSpPr>
          <p:cNvPr id="40" name="文本框 39">
            <a:extLst>
              <a:ext uri="{FF2B5EF4-FFF2-40B4-BE49-F238E27FC236}">
                <a16:creationId xmlns:a16="http://schemas.microsoft.com/office/drawing/2014/main" id="{B6A69C83-45D0-40C1-BBAB-184F5DE83C2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刘</a:t>
            </a:r>
          </a:p>
        </p:txBody>
      </p:sp>
      <p:sp>
        <p:nvSpPr>
          <p:cNvPr id="30" name="文本框 29">
            <a:extLst>
              <a:ext uri="{FF2B5EF4-FFF2-40B4-BE49-F238E27FC236}">
                <a16:creationId xmlns:a16="http://schemas.microsoft.com/office/drawing/2014/main" id="{3A084CA3-4AF0-4FC0-BA61-78F25EB64B2B}"/>
              </a:ext>
            </a:extLst>
          </p:cNvPr>
          <p:cNvSpPr txBox="1"/>
          <p:nvPr/>
        </p:nvSpPr>
        <p:spPr>
          <a:xfrm>
            <a:off x="6448097" y="526132"/>
            <a:ext cx="1612210" cy="1569660"/>
          </a:xfrm>
          <a:prstGeom prst="rect">
            <a:avLst/>
          </a:prstGeom>
          <a:noFill/>
        </p:spPr>
        <p:txBody>
          <a:bodyPr wrap="square" rtlCol="0">
            <a:spAutoFit/>
          </a:bodyPr>
          <a:lstStyle/>
          <a:p>
            <a:r>
              <a:rPr lang="zh-CN" altLang="en-US" sz="9600" b="1" dirty="0">
                <a:solidFill>
                  <a:srgbClr val="FFFF00"/>
                </a:solidFill>
              </a:rPr>
              <a:t>甲</a:t>
            </a:r>
          </a:p>
        </p:txBody>
      </p:sp>
      <p:sp>
        <p:nvSpPr>
          <p:cNvPr id="31" name="文本框 30">
            <a:extLst>
              <a:ext uri="{FF2B5EF4-FFF2-40B4-BE49-F238E27FC236}">
                <a16:creationId xmlns:a16="http://schemas.microsoft.com/office/drawing/2014/main" id="{201F2D45-573B-43C6-B968-6CF4754C9810}"/>
              </a:ext>
            </a:extLst>
          </p:cNvPr>
          <p:cNvSpPr txBox="1"/>
          <p:nvPr/>
        </p:nvSpPr>
        <p:spPr>
          <a:xfrm>
            <a:off x="9333187" y="320781"/>
            <a:ext cx="1085566" cy="1107996"/>
          </a:xfrm>
          <a:prstGeom prst="rect">
            <a:avLst/>
          </a:prstGeom>
          <a:noFill/>
        </p:spPr>
        <p:txBody>
          <a:bodyPr wrap="square" rtlCol="0">
            <a:spAutoFit/>
          </a:bodyPr>
          <a:lstStyle/>
          <a:p>
            <a:r>
              <a:rPr lang="zh-CN" altLang="en-US" sz="6600" b="1" dirty="0">
                <a:solidFill>
                  <a:srgbClr val="FFFF00"/>
                </a:solidFill>
              </a:rPr>
              <a:t>乙</a:t>
            </a:r>
          </a:p>
        </p:txBody>
      </p:sp>
      <p:sp>
        <p:nvSpPr>
          <p:cNvPr id="34" name="文本框 33">
            <a:extLst>
              <a:ext uri="{FF2B5EF4-FFF2-40B4-BE49-F238E27FC236}">
                <a16:creationId xmlns:a16="http://schemas.microsoft.com/office/drawing/2014/main" id="{5DB04BE2-8C4A-42B7-8985-AB6182CBC64D}"/>
              </a:ext>
            </a:extLst>
          </p:cNvPr>
          <p:cNvSpPr txBox="1"/>
          <p:nvPr/>
        </p:nvSpPr>
        <p:spPr>
          <a:xfrm>
            <a:off x="10190153" y="1239967"/>
            <a:ext cx="1085566" cy="1107996"/>
          </a:xfrm>
          <a:prstGeom prst="rect">
            <a:avLst/>
          </a:prstGeom>
          <a:noFill/>
        </p:spPr>
        <p:txBody>
          <a:bodyPr wrap="square" rtlCol="0">
            <a:spAutoFit/>
          </a:bodyPr>
          <a:lstStyle/>
          <a:p>
            <a:r>
              <a:rPr lang="zh-CN" altLang="en-US" sz="6600" b="1" dirty="0">
                <a:solidFill>
                  <a:srgbClr val="FFFF00"/>
                </a:solidFill>
              </a:rPr>
              <a:t>丙</a:t>
            </a:r>
          </a:p>
        </p:txBody>
      </p:sp>
      <p:cxnSp>
        <p:nvCxnSpPr>
          <p:cNvPr id="4" name="直接箭头连接符 3">
            <a:extLst>
              <a:ext uri="{FF2B5EF4-FFF2-40B4-BE49-F238E27FC236}">
                <a16:creationId xmlns:a16="http://schemas.microsoft.com/office/drawing/2014/main" id="{56CDF2C3-FB0F-4D79-9B73-3D6B8CC68B76}"/>
              </a:ext>
            </a:extLst>
          </p:cNvPr>
          <p:cNvCxnSpPr>
            <a:cxnSpLocks/>
          </p:cNvCxnSpPr>
          <p:nvPr/>
        </p:nvCxnSpPr>
        <p:spPr>
          <a:xfrm>
            <a:off x="7847583" y="744598"/>
            <a:ext cx="1485604" cy="0"/>
          </a:xfrm>
          <a:prstGeom prst="straightConnector1">
            <a:avLst/>
          </a:prstGeom>
          <a:ln w="38100">
            <a:tailEnd type="arrow"/>
          </a:ln>
        </p:spPr>
        <p:style>
          <a:lnRef idx="3">
            <a:schemeClr val="accent2"/>
          </a:lnRef>
          <a:fillRef idx="0">
            <a:schemeClr val="accent2"/>
          </a:fillRef>
          <a:effectRef idx="2">
            <a:schemeClr val="accent2"/>
          </a:effectRef>
          <a:fontRef idx="minor">
            <a:schemeClr val="tx1"/>
          </a:fontRef>
        </p:style>
      </p:cxnSp>
      <p:cxnSp>
        <p:nvCxnSpPr>
          <p:cNvPr id="41" name="直接箭头连接符 40">
            <a:extLst>
              <a:ext uri="{FF2B5EF4-FFF2-40B4-BE49-F238E27FC236}">
                <a16:creationId xmlns:a16="http://schemas.microsoft.com/office/drawing/2014/main" id="{565881CA-98D1-4179-99B2-F48C80BD5072}"/>
              </a:ext>
            </a:extLst>
          </p:cNvPr>
          <p:cNvCxnSpPr>
            <a:cxnSpLocks/>
          </p:cNvCxnSpPr>
          <p:nvPr/>
        </p:nvCxnSpPr>
        <p:spPr>
          <a:xfrm flipH="1">
            <a:off x="7847583" y="1592533"/>
            <a:ext cx="2342570" cy="0"/>
          </a:xfrm>
          <a:prstGeom prst="straightConnector1">
            <a:avLst/>
          </a:prstGeom>
          <a:ln w="38100">
            <a:tailEnd type="arrow"/>
          </a:ln>
        </p:spPr>
        <p:style>
          <a:lnRef idx="3">
            <a:schemeClr val="accent2"/>
          </a:lnRef>
          <a:fillRef idx="0">
            <a:schemeClr val="accent2"/>
          </a:fillRef>
          <a:effectRef idx="2">
            <a:schemeClr val="accent2"/>
          </a:effectRef>
          <a:fontRef idx="minor">
            <a:schemeClr val="tx1"/>
          </a:fontRef>
        </p:style>
      </p:cxnSp>
      <p:cxnSp>
        <p:nvCxnSpPr>
          <p:cNvPr id="42" name="直接箭头连接符 41">
            <a:extLst>
              <a:ext uri="{FF2B5EF4-FFF2-40B4-BE49-F238E27FC236}">
                <a16:creationId xmlns:a16="http://schemas.microsoft.com/office/drawing/2014/main" id="{CDEAF7B4-A26F-4225-8BB3-8570761000A0}"/>
              </a:ext>
            </a:extLst>
          </p:cNvPr>
          <p:cNvCxnSpPr>
            <a:cxnSpLocks/>
          </p:cNvCxnSpPr>
          <p:nvPr/>
        </p:nvCxnSpPr>
        <p:spPr>
          <a:xfrm flipH="1">
            <a:off x="7847583" y="1142776"/>
            <a:ext cx="1485604" cy="0"/>
          </a:xfrm>
          <a:prstGeom prst="straightConnector1">
            <a:avLst/>
          </a:prstGeom>
          <a:ln w="38100">
            <a:tailEnd type="arrow"/>
          </a:ln>
        </p:spPr>
        <p:style>
          <a:lnRef idx="3">
            <a:schemeClr val="accent2"/>
          </a:lnRef>
          <a:fillRef idx="0">
            <a:schemeClr val="accent2"/>
          </a:fillRef>
          <a:effectRef idx="2">
            <a:schemeClr val="accent2"/>
          </a:effectRef>
          <a:fontRef idx="minor">
            <a:schemeClr val="tx1"/>
          </a:fontRef>
        </p:style>
      </p:cxnSp>
      <p:sp>
        <p:nvSpPr>
          <p:cNvPr id="44" name="文本框 43">
            <a:extLst>
              <a:ext uri="{FF2B5EF4-FFF2-40B4-BE49-F238E27FC236}">
                <a16:creationId xmlns:a16="http://schemas.microsoft.com/office/drawing/2014/main" id="{2DFBF837-3C5E-41CF-BE6B-FA67CED10472}"/>
              </a:ext>
            </a:extLst>
          </p:cNvPr>
          <p:cNvSpPr txBox="1"/>
          <p:nvPr/>
        </p:nvSpPr>
        <p:spPr>
          <a:xfrm>
            <a:off x="6448097" y="2551142"/>
            <a:ext cx="5099592" cy="910314"/>
          </a:xfrm>
          <a:prstGeom prst="rect">
            <a:avLst/>
          </a:prstGeom>
          <a:noFill/>
        </p:spPr>
        <p:txBody>
          <a:bodyPr wrap="square" rtlCol="0">
            <a:spAutoFit/>
          </a:bodyPr>
          <a:lstStyle/>
          <a:p>
            <a:pPr>
              <a:lnSpc>
                <a:spcPct val="150000"/>
              </a:lnSpc>
            </a:pPr>
            <a:r>
              <a:rPr lang="zh-CN" altLang="en-US" sz="4000" dirty="0">
                <a:solidFill>
                  <a:srgbClr val="FFFF00"/>
                </a:solidFill>
              </a:rPr>
              <a:t>甲</a:t>
            </a:r>
            <a:r>
              <a:rPr lang="zh-CN" altLang="en-US" sz="2000" dirty="0">
                <a:solidFill>
                  <a:schemeClr val="bg1"/>
                </a:solidFill>
              </a:rPr>
              <a:t> 存活率： </a:t>
            </a:r>
            <a:r>
              <a:rPr lang="en-US" altLang="zh-CN" sz="2000" dirty="0">
                <a:solidFill>
                  <a:schemeClr val="bg1"/>
                </a:solidFill>
              </a:rPr>
              <a:t>(1 - 60%) x (1 - 40%) = </a:t>
            </a:r>
            <a:r>
              <a:rPr lang="en-US" altLang="zh-CN" sz="4000" dirty="0">
                <a:solidFill>
                  <a:srgbClr val="FFFF00"/>
                </a:solidFill>
              </a:rPr>
              <a:t>24%</a:t>
            </a:r>
          </a:p>
        </p:txBody>
      </p:sp>
      <p:sp>
        <p:nvSpPr>
          <p:cNvPr id="45" name="文本框 44">
            <a:extLst>
              <a:ext uri="{FF2B5EF4-FFF2-40B4-BE49-F238E27FC236}">
                <a16:creationId xmlns:a16="http://schemas.microsoft.com/office/drawing/2014/main" id="{E823947D-F75A-442D-9E19-FB32F03E265F}"/>
              </a:ext>
            </a:extLst>
          </p:cNvPr>
          <p:cNvSpPr txBox="1"/>
          <p:nvPr/>
        </p:nvSpPr>
        <p:spPr>
          <a:xfrm>
            <a:off x="6448097" y="3658923"/>
            <a:ext cx="5099592" cy="910314"/>
          </a:xfrm>
          <a:prstGeom prst="rect">
            <a:avLst/>
          </a:prstGeom>
          <a:noFill/>
        </p:spPr>
        <p:txBody>
          <a:bodyPr wrap="square" rtlCol="0">
            <a:spAutoFit/>
          </a:bodyPr>
          <a:lstStyle/>
          <a:p>
            <a:pPr>
              <a:lnSpc>
                <a:spcPct val="150000"/>
              </a:lnSpc>
            </a:pPr>
            <a:r>
              <a:rPr lang="zh-CN" altLang="en-US" sz="4000" dirty="0">
                <a:solidFill>
                  <a:srgbClr val="FFFF00"/>
                </a:solidFill>
              </a:rPr>
              <a:t>乙</a:t>
            </a:r>
            <a:r>
              <a:rPr lang="zh-CN" altLang="en-US" sz="2000" dirty="0">
                <a:solidFill>
                  <a:schemeClr val="bg1"/>
                </a:solidFill>
              </a:rPr>
              <a:t> 存活率： </a:t>
            </a:r>
            <a:r>
              <a:rPr lang="en-US" altLang="zh-CN" sz="2000" dirty="0">
                <a:solidFill>
                  <a:schemeClr val="bg1"/>
                </a:solidFill>
              </a:rPr>
              <a:t>1 - 80 = </a:t>
            </a:r>
            <a:r>
              <a:rPr lang="en-US" altLang="zh-CN" sz="4000" dirty="0">
                <a:solidFill>
                  <a:srgbClr val="FFFF00"/>
                </a:solidFill>
              </a:rPr>
              <a:t>20%</a:t>
            </a:r>
          </a:p>
        </p:txBody>
      </p:sp>
      <p:sp>
        <p:nvSpPr>
          <p:cNvPr id="46" name="文本框 45">
            <a:extLst>
              <a:ext uri="{FF2B5EF4-FFF2-40B4-BE49-F238E27FC236}">
                <a16:creationId xmlns:a16="http://schemas.microsoft.com/office/drawing/2014/main" id="{EA0A5006-B864-4245-A708-72693EBD0A73}"/>
              </a:ext>
            </a:extLst>
          </p:cNvPr>
          <p:cNvSpPr txBox="1"/>
          <p:nvPr/>
        </p:nvSpPr>
        <p:spPr>
          <a:xfrm>
            <a:off x="6448097" y="4849937"/>
            <a:ext cx="5099592" cy="910314"/>
          </a:xfrm>
          <a:prstGeom prst="rect">
            <a:avLst/>
          </a:prstGeom>
          <a:noFill/>
        </p:spPr>
        <p:txBody>
          <a:bodyPr wrap="square" rtlCol="0">
            <a:spAutoFit/>
          </a:bodyPr>
          <a:lstStyle/>
          <a:p>
            <a:pPr>
              <a:lnSpc>
                <a:spcPct val="150000"/>
              </a:lnSpc>
            </a:pPr>
            <a:r>
              <a:rPr lang="zh-CN" altLang="en-US" sz="4000" dirty="0">
                <a:solidFill>
                  <a:srgbClr val="FFFF00"/>
                </a:solidFill>
              </a:rPr>
              <a:t>丙</a:t>
            </a:r>
            <a:r>
              <a:rPr lang="zh-CN" altLang="en-US" sz="2000" dirty="0">
                <a:solidFill>
                  <a:schemeClr val="bg1"/>
                </a:solidFill>
              </a:rPr>
              <a:t> 存活率： </a:t>
            </a:r>
            <a:r>
              <a:rPr lang="en-US" altLang="zh-CN" sz="4000" dirty="0">
                <a:solidFill>
                  <a:srgbClr val="FFFF00"/>
                </a:solidFill>
              </a:rPr>
              <a:t>100%</a:t>
            </a:r>
          </a:p>
        </p:txBody>
      </p:sp>
    </p:spTree>
    <p:extLst>
      <p:ext uri="{BB962C8B-B14F-4D97-AF65-F5344CB8AC3E}">
        <p14:creationId xmlns:p14="http://schemas.microsoft.com/office/powerpoint/2010/main" val="15074048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34" grpId="0"/>
      <p:bldP spid="44" grpId="0"/>
      <p:bldP spid="45" grpId="0"/>
      <p:bldP spid="4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477563" y="6328417"/>
            <a:ext cx="2205200" cy="369332"/>
          </a:xfrm>
          <a:prstGeom prst="rect">
            <a:avLst/>
          </a:prstGeom>
          <a:noFill/>
        </p:spPr>
        <p:txBody>
          <a:bodyPr wrap="square" rtlCol="0">
            <a:spAutoFit/>
          </a:bodyPr>
          <a:lstStyle/>
          <a:p>
            <a:pPr algn="ctr"/>
            <a:r>
              <a:rPr lang="zh-CN" altLang="en-US" dirty="0"/>
              <a:t>不完全信息博弈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3" name="表格 2">
            <a:extLst>
              <a:ext uri="{FF2B5EF4-FFF2-40B4-BE49-F238E27FC236}">
                <a16:creationId xmlns:a16="http://schemas.microsoft.com/office/drawing/2014/main" id="{6BDA6AF8-87C7-9C41-958F-AA31504D34A9}"/>
              </a:ext>
            </a:extLst>
          </p:cNvPr>
          <p:cNvGraphicFramePr>
            <a:graphicFrameLocks noGrp="1"/>
          </p:cNvGraphicFramePr>
          <p:nvPr>
            <p:extLst>
              <p:ext uri="{D42A27DB-BD31-4B8C-83A1-F6EECF244321}">
                <p14:modId xmlns:p14="http://schemas.microsoft.com/office/powerpoint/2010/main" val="3581008595"/>
              </p:ext>
            </p:extLst>
          </p:nvPr>
        </p:nvGraphicFramePr>
        <p:xfrm>
          <a:off x="641082" y="577472"/>
          <a:ext cx="11014297" cy="4381336"/>
        </p:xfrm>
        <a:graphic>
          <a:graphicData uri="http://schemas.openxmlformats.org/drawingml/2006/table">
            <a:tbl>
              <a:tblPr firstRow="1" firstCol="1" lastRow="1" lastCol="1" bandRow="1">
                <a:tableStyleId>{D27102A9-8310-4765-A935-A1911B00CA55}</a:tableStyleId>
              </a:tblPr>
              <a:tblGrid>
                <a:gridCol w="1084687">
                  <a:extLst>
                    <a:ext uri="{9D8B030D-6E8A-4147-A177-3AD203B41FA5}">
                      <a16:colId xmlns:a16="http://schemas.microsoft.com/office/drawing/2014/main" val="3820463954"/>
                    </a:ext>
                  </a:extLst>
                </a:gridCol>
                <a:gridCol w="1236372">
                  <a:extLst>
                    <a:ext uri="{9D8B030D-6E8A-4147-A177-3AD203B41FA5}">
                      <a16:colId xmlns:a16="http://schemas.microsoft.com/office/drawing/2014/main" val="1621159686"/>
                    </a:ext>
                  </a:extLst>
                </a:gridCol>
                <a:gridCol w="1171977">
                  <a:extLst>
                    <a:ext uri="{9D8B030D-6E8A-4147-A177-3AD203B41FA5}">
                      <a16:colId xmlns:a16="http://schemas.microsoft.com/office/drawing/2014/main" val="1116745103"/>
                    </a:ext>
                  </a:extLst>
                </a:gridCol>
                <a:gridCol w="1146220">
                  <a:extLst>
                    <a:ext uri="{9D8B030D-6E8A-4147-A177-3AD203B41FA5}">
                      <a16:colId xmlns:a16="http://schemas.microsoft.com/office/drawing/2014/main" val="3684180240"/>
                    </a:ext>
                  </a:extLst>
                </a:gridCol>
                <a:gridCol w="2202287">
                  <a:extLst>
                    <a:ext uri="{9D8B030D-6E8A-4147-A177-3AD203B41FA5}">
                      <a16:colId xmlns:a16="http://schemas.microsoft.com/office/drawing/2014/main" val="3682329327"/>
                    </a:ext>
                  </a:extLst>
                </a:gridCol>
                <a:gridCol w="2047741">
                  <a:extLst>
                    <a:ext uri="{9D8B030D-6E8A-4147-A177-3AD203B41FA5}">
                      <a16:colId xmlns:a16="http://schemas.microsoft.com/office/drawing/2014/main" val="3690810763"/>
                    </a:ext>
                  </a:extLst>
                </a:gridCol>
                <a:gridCol w="2125013">
                  <a:extLst>
                    <a:ext uri="{9D8B030D-6E8A-4147-A177-3AD203B41FA5}">
                      <a16:colId xmlns:a16="http://schemas.microsoft.com/office/drawing/2014/main" val="2580911876"/>
                    </a:ext>
                  </a:extLst>
                </a:gridCol>
              </a:tblGrid>
              <a:tr h="372407">
                <a:tc>
                  <a:txBody>
                    <a:bodyPr/>
                    <a:lstStyle/>
                    <a:p>
                      <a:pPr algn="ctr"/>
                      <a:r>
                        <a:rPr lang="zh-CN" altLang="en-US" dirty="0">
                          <a:solidFill>
                            <a:srgbClr val="FFFF00"/>
                          </a:solidFill>
                        </a:rPr>
                        <a:t>进攻方</a:t>
                      </a:r>
                    </a:p>
                  </a:txBody>
                  <a:tcPr anchor="ctr"/>
                </a:tc>
                <a:tc>
                  <a:txBody>
                    <a:bodyPr/>
                    <a:lstStyle/>
                    <a:p>
                      <a:pPr algn="ctr"/>
                      <a:r>
                        <a:rPr lang="zh-CN" altLang="en-US" dirty="0">
                          <a:solidFill>
                            <a:schemeClr val="bg1"/>
                          </a:solidFill>
                        </a:rPr>
                        <a:t>甲 </a:t>
                      </a:r>
                      <a:r>
                        <a:rPr lang="en-US" altLang="zh-CN" dirty="0">
                          <a:solidFill>
                            <a:schemeClr val="bg1"/>
                          </a:solidFill>
                        </a:rPr>
                        <a:t>(80%)</a:t>
                      </a:r>
                      <a:endParaRPr lang="zh-CN" altLang="en-US" dirty="0">
                        <a:solidFill>
                          <a:schemeClr val="bg1"/>
                        </a:solidFill>
                      </a:endParaRPr>
                    </a:p>
                  </a:txBody>
                  <a:tcPr anchor="ctr"/>
                </a:tc>
                <a:tc>
                  <a:txBody>
                    <a:bodyPr/>
                    <a:lstStyle/>
                    <a:p>
                      <a:pPr algn="ctr"/>
                      <a:r>
                        <a:rPr lang="zh-CN" altLang="en-US" dirty="0">
                          <a:solidFill>
                            <a:schemeClr val="bg1"/>
                          </a:solidFill>
                        </a:rPr>
                        <a:t>乙 </a:t>
                      </a:r>
                      <a:r>
                        <a:rPr lang="en-US" altLang="zh-CN" dirty="0">
                          <a:solidFill>
                            <a:schemeClr val="bg1"/>
                          </a:solidFill>
                        </a:rPr>
                        <a:t>(60%)</a:t>
                      </a:r>
                      <a:endParaRPr lang="zh-CN" altLang="en-US" dirty="0">
                        <a:solidFill>
                          <a:schemeClr val="bg1"/>
                        </a:solidFill>
                      </a:endParaRPr>
                    </a:p>
                  </a:txBody>
                  <a:tcPr anchor="ctr"/>
                </a:tc>
                <a:tc>
                  <a:txBody>
                    <a:bodyPr/>
                    <a:lstStyle/>
                    <a:p>
                      <a:pPr algn="ctr"/>
                      <a:r>
                        <a:rPr lang="zh-CN" altLang="en-US" dirty="0">
                          <a:solidFill>
                            <a:schemeClr val="bg1"/>
                          </a:solidFill>
                        </a:rPr>
                        <a:t>丙 </a:t>
                      </a:r>
                      <a:r>
                        <a:rPr lang="en-US" altLang="zh-CN" dirty="0">
                          <a:solidFill>
                            <a:schemeClr val="bg1"/>
                          </a:solidFill>
                        </a:rPr>
                        <a:t>(40%)</a:t>
                      </a:r>
                      <a:endParaRPr lang="zh-CN" altLang="en-US" dirty="0">
                        <a:solidFill>
                          <a:schemeClr val="bg1"/>
                        </a:solidFill>
                      </a:endParaRPr>
                    </a:p>
                  </a:txBody>
                  <a:tcPr anchor="ctr"/>
                </a:tc>
                <a:tc>
                  <a:txBody>
                    <a:bodyPr/>
                    <a:lstStyle/>
                    <a:p>
                      <a:pPr algn="ctr"/>
                      <a:r>
                        <a:rPr lang="zh-CN" altLang="en-US" sz="4000" dirty="0">
                          <a:solidFill>
                            <a:srgbClr val="FFFF00"/>
                          </a:solidFill>
                        </a:rPr>
                        <a:t>甲</a:t>
                      </a:r>
                      <a:r>
                        <a:rPr lang="zh-CN" altLang="en-US" dirty="0">
                          <a:solidFill>
                            <a:schemeClr val="bg1"/>
                          </a:solidFill>
                        </a:rPr>
                        <a:t> 存活率</a:t>
                      </a:r>
                    </a:p>
                  </a:txBody>
                  <a:tcPr anchor="ctr"/>
                </a:tc>
                <a:tc>
                  <a:txBody>
                    <a:bodyPr/>
                    <a:lstStyle/>
                    <a:p>
                      <a:pPr algn="ctr"/>
                      <a:r>
                        <a:rPr lang="zh-CN" altLang="en-US" sz="4000" dirty="0">
                          <a:solidFill>
                            <a:srgbClr val="FFFF00"/>
                          </a:solidFill>
                        </a:rPr>
                        <a:t>乙</a:t>
                      </a:r>
                      <a:r>
                        <a:rPr lang="zh-CN" altLang="en-US" dirty="0">
                          <a:solidFill>
                            <a:schemeClr val="bg1"/>
                          </a:solidFill>
                        </a:rPr>
                        <a:t> 存活率</a:t>
                      </a:r>
                    </a:p>
                  </a:txBody>
                  <a:tcPr anchor="ctr"/>
                </a:tc>
                <a:tc>
                  <a:txBody>
                    <a:bodyPr/>
                    <a:lstStyle/>
                    <a:p>
                      <a:pPr algn="ctr"/>
                      <a:r>
                        <a:rPr lang="zh-CN" altLang="en-US" sz="4000" dirty="0">
                          <a:solidFill>
                            <a:srgbClr val="FFFF00"/>
                          </a:solidFill>
                        </a:rPr>
                        <a:t>丙</a:t>
                      </a:r>
                      <a:r>
                        <a:rPr lang="zh-CN" altLang="en-US" dirty="0">
                          <a:solidFill>
                            <a:schemeClr val="bg1"/>
                          </a:solidFill>
                        </a:rPr>
                        <a:t> 存活率</a:t>
                      </a:r>
                    </a:p>
                  </a:txBody>
                  <a:tcPr anchor="ctr"/>
                </a:tc>
                <a:extLst>
                  <a:ext uri="{0D108BD9-81ED-4DB2-BD59-A6C34878D82A}">
                    <a16:rowId xmlns:a16="http://schemas.microsoft.com/office/drawing/2014/main" val="1942284077"/>
                  </a:ext>
                </a:extLst>
              </a:tr>
              <a:tr h="372407">
                <a:tc rowSpan="8">
                  <a:txBody>
                    <a:bodyPr/>
                    <a:lstStyle/>
                    <a:p>
                      <a:pPr algn="ctr"/>
                      <a:r>
                        <a:rPr lang="zh-CN" altLang="en-US" dirty="0">
                          <a:solidFill>
                            <a:srgbClr val="FFFF00"/>
                          </a:solidFill>
                        </a:rPr>
                        <a:t>场景</a:t>
                      </a:r>
                    </a:p>
                  </a:txBody>
                  <a:tcPr anchor="ctr"/>
                </a:tc>
                <a:tc>
                  <a:txBody>
                    <a:bodyPr/>
                    <a:lstStyle/>
                    <a:p>
                      <a:pPr algn="ctr"/>
                      <a:r>
                        <a:rPr lang="en-US" altLang="zh-CN" dirty="0">
                          <a:solidFill>
                            <a:schemeClr val="accent2">
                              <a:lumMod val="60000"/>
                              <a:lumOff val="40000"/>
                            </a:schemeClr>
                          </a:solidFill>
                        </a:rPr>
                        <a:t>Attack</a:t>
                      </a:r>
                      <a:r>
                        <a:rPr lang="zh-CN" altLang="en-US" dirty="0">
                          <a:solidFill>
                            <a:schemeClr val="bg1"/>
                          </a:solidFill>
                        </a:rPr>
                        <a:t> 乙</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accent2">
                              <a:lumMod val="60000"/>
                              <a:lumOff val="40000"/>
                            </a:schemeClr>
                          </a:solidFill>
                        </a:rPr>
                        <a:t>Attack</a:t>
                      </a:r>
                      <a:r>
                        <a:rPr lang="zh-CN" altLang="en-US" dirty="0">
                          <a:solidFill>
                            <a:schemeClr val="bg1"/>
                          </a:solidFill>
                        </a:rPr>
                        <a:t> 甲</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accent2">
                              <a:lumMod val="60000"/>
                              <a:lumOff val="40000"/>
                            </a:schemeClr>
                          </a:solidFill>
                        </a:rPr>
                        <a:t>Attack</a:t>
                      </a:r>
                      <a:r>
                        <a:rPr lang="zh-CN" altLang="en-US" dirty="0">
                          <a:solidFill>
                            <a:schemeClr val="accent2">
                              <a:lumMod val="60000"/>
                              <a:lumOff val="40000"/>
                            </a:schemeClr>
                          </a:solidFill>
                        </a:rPr>
                        <a:t> </a:t>
                      </a:r>
                      <a:r>
                        <a:rPr lang="zh-CN" altLang="en-US" dirty="0">
                          <a:solidFill>
                            <a:schemeClr val="bg1"/>
                          </a:solidFill>
                        </a:rPr>
                        <a:t>甲</a:t>
                      </a:r>
                    </a:p>
                  </a:txBody>
                  <a:tcPr anchor="ctr"/>
                </a:tc>
                <a:tc>
                  <a:txBody>
                    <a:bodyPr/>
                    <a:lstStyle/>
                    <a:p>
                      <a:pPr algn="ct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60%)</a:t>
                      </a:r>
                      <a:r>
                        <a:rPr lang="zh-CN" altLang="en-US" dirty="0">
                          <a:solidFill>
                            <a:schemeClr val="bg1"/>
                          </a:solidFill>
                        </a:rPr>
                        <a:t> </a:t>
                      </a:r>
                      <a:r>
                        <a:rPr lang="en-US" altLang="zh-CN" dirty="0">
                          <a:solidFill>
                            <a:schemeClr val="bg1"/>
                          </a:solidFill>
                        </a:rPr>
                        <a:t>x</a:t>
                      </a:r>
                      <a:r>
                        <a:rPr lang="zh-CN" altLang="en-US" dirty="0">
                          <a:solidFill>
                            <a:schemeClr val="bg1"/>
                          </a:solidFill>
                        </a:rPr>
                        <a:t> </a:t>
                      </a: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40%)</a:t>
                      </a:r>
                      <a:endParaRPr lang="zh-CN" altLang="en-US" dirty="0">
                        <a:solidFill>
                          <a:schemeClr val="bg1"/>
                        </a:solidFill>
                      </a:endParaRPr>
                    </a:p>
                  </a:txBody>
                  <a:tcPr anchor="ctr"/>
                </a:tc>
                <a:tc>
                  <a:txBody>
                    <a:bodyPr/>
                    <a:lstStyle/>
                    <a:p>
                      <a:pPr algn="ct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80%</a:t>
                      </a:r>
                      <a:endParaRPr lang="zh-CN" altLang="en-US" dirty="0">
                        <a:solidFill>
                          <a:schemeClr val="bg1"/>
                        </a:solidFill>
                      </a:endParaRPr>
                    </a:p>
                  </a:txBody>
                  <a:tcPr anchor="ctr"/>
                </a:tc>
                <a:tc>
                  <a:txBody>
                    <a:bodyPr/>
                    <a:lstStyle/>
                    <a:p>
                      <a:pPr algn="ctr"/>
                      <a:r>
                        <a:rPr lang="en-US" altLang="zh-CN" b="0" dirty="0">
                          <a:solidFill>
                            <a:schemeClr val="bg1"/>
                          </a:solidFill>
                        </a:rPr>
                        <a:t>100%</a:t>
                      </a:r>
                      <a:endParaRPr lang="zh-CN" altLang="en-US" b="0" dirty="0">
                        <a:solidFill>
                          <a:schemeClr val="bg1"/>
                        </a:solidFill>
                      </a:endParaRPr>
                    </a:p>
                  </a:txBody>
                  <a:tcPr anchor="ctr"/>
                </a:tc>
                <a:extLst>
                  <a:ext uri="{0D108BD9-81ED-4DB2-BD59-A6C34878D82A}">
                    <a16:rowId xmlns:a16="http://schemas.microsoft.com/office/drawing/2014/main" val="3328224743"/>
                  </a:ext>
                </a:extLst>
              </a:tr>
              <a:tr h="372407">
                <a:tc vMerge="1">
                  <a:txBody>
                    <a:bodyPr/>
                    <a:lstStyle/>
                    <a:p>
                      <a:endParaRPr lang="zh-CN" altLang="en-US" dirty="0">
                        <a:solidFill>
                          <a:srgbClr val="FFFF0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 乙</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 </a:t>
                      </a:r>
                      <a:r>
                        <a:rPr lang="zh-CN" altLang="en-US" dirty="0">
                          <a:solidFill>
                            <a:schemeClr val="bg1"/>
                          </a:solidFill>
                        </a:rPr>
                        <a:t>甲</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 乙</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algn="ct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60%</a:t>
                      </a:r>
                      <a:endParaRPr lang="zh-CN" altLang="en-US" dirty="0">
                        <a:solidFill>
                          <a:schemeClr val="bg1"/>
                        </a:solidFill>
                      </a:endParaRPr>
                    </a:p>
                  </a:txBody>
                  <a:tcPr anchor="ctr"/>
                </a:tc>
                <a:tc>
                  <a:txBody>
                    <a:bodyPr/>
                    <a:lstStyle/>
                    <a:p>
                      <a:pPr algn="ctr"/>
                      <a:r>
                        <a:rPr lang="en-US" altLang="zh-CN" dirty="0">
                          <a:solidFill>
                            <a:schemeClr val="bg1"/>
                          </a:solidFill>
                        </a:rPr>
                        <a:t>(1 - 80%) x (1 -</a:t>
                      </a:r>
                      <a:r>
                        <a:rPr lang="zh-CN" altLang="en-US" dirty="0">
                          <a:solidFill>
                            <a:schemeClr val="bg1"/>
                          </a:solidFill>
                        </a:rPr>
                        <a:t> </a:t>
                      </a:r>
                      <a:r>
                        <a:rPr lang="en-US" altLang="zh-CN" dirty="0">
                          <a:solidFill>
                            <a:schemeClr val="bg1"/>
                          </a:solidFill>
                        </a:rPr>
                        <a:t>40%)</a:t>
                      </a:r>
                      <a:endParaRPr lang="zh-CN" altLang="en-US" dirty="0">
                        <a:solidFill>
                          <a:schemeClr val="bg1"/>
                        </a:solidFill>
                      </a:endParaRPr>
                    </a:p>
                  </a:txBody>
                  <a:tcPr anchor="ctr"/>
                </a:tc>
                <a:tc>
                  <a:txBody>
                    <a:bodyPr/>
                    <a:lstStyle/>
                    <a:p>
                      <a:pPr algn="ctr"/>
                      <a:r>
                        <a:rPr lang="en-US" altLang="zh-CN" b="0" dirty="0">
                          <a:solidFill>
                            <a:schemeClr val="bg1"/>
                          </a:solidFill>
                        </a:rPr>
                        <a:t>100%</a:t>
                      </a:r>
                      <a:endParaRPr lang="zh-CN" altLang="en-US" b="0" dirty="0">
                        <a:solidFill>
                          <a:schemeClr val="bg1"/>
                        </a:solidFill>
                      </a:endParaRPr>
                    </a:p>
                  </a:txBody>
                  <a:tcPr anchor="ctr"/>
                </a:tc>
                <a:extLst>
                  <a:ext uri="{0D108BD9-81ED-4DB2-BD59-A6C34878D82A}">
                    <a16:rowId xmlns:a16="http://schemas.microsoft.com/office/drawing/2014/main" val="541213603"/>
                  </a:ext>
                </a:extLst>
              </a:tr>
              <a:tr h="372407">
                <a:tc vMerge="1">
                  <a:txBody>
                    <a:bodyPr/>
                    <a:lstStyle/>
                    <a:p>
                      <a:endParaRPr lang="zh-CN" altLang="en-US">
                        <a:solidFill>
                          <a:srgbClr val="FFFF0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 乙</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丙</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 </a:t>
                      </a:r>
                      <a:r>
                        <a:rPr lang="zh-CN" altLang="en-US" dirty="0">
                          <a:solidFill>
                            <a:schemeClr val="bg1"/>
                          </a:solidFill>
                        </a:rPr>
                        <a:t>甲</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algn="ct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40%</a:t>
                      </a:r>
                      <a:endParaRPr lang="zh-CN" altLang="en-US" dirty="0">
                        <a:solidFill>
                          <a:schemeClr val="bg1"/>
                        </a:solidFill>
                      </a:endParaRPr>
                    </a:p>
                  </a:txBody>
                  <a:tcPr anchor="ctr"/>
                </a:tc>
                <a:tc>
                  <a:txBody>
                    <a:bodyPr/>
                    <a:lstStyle/>
                    <a:p>
                      <a:pPr algn="ctr"/>
                      <a:r>
                        <a:rPr lang="en-US" altLang="zh-CN" dirty="0">
                          <a:solidFill>
                            <a:schemeClr val="bg1"/>
                          </a:solidFill>
                        </a:rPr>
                        <a:t>1 - 80%</a:t>
                      </a:r>
                      <a:endParaRPr lang="zh-CN" altLang="en-US" dirty="0">
                        <a:solidFill>
                          <a:schemeClr val="bg1"/>
                        </a:solidFill>
                      </a:endParaRPr>
                    </a:p>
                  </a:txBody>
                  <a:tcPr anchor="ctr"/>
                </a:tc>
                <a:tc>
                  <a:txBody>
                    <a:bodyPr/>
                    <a:lstStyle/>
                    <a:p>
                      <a:pPr algn="ctr"/>
                      <a:r>
                        <a:rPr lang="en-US" altLang="zh-CN" b="0" dirty="0">
                          <a:solidFill>
                            <a:schemeClr val="bg1"/>
                          </a:solidFill>
                        </a:rPr>
                        <a:t>1 - 60%</a:t>
                      </a:r>
                      <a:endParaRPr lang="zh-CN" altLang="en-US" b="0" dirty="0">
                        <a:solidFill>
                          <a:schemeClr val="bg1"/>
                        </a:solidFill>
                      </a:endParaRPr>
                    </a:p>
                  </a:txBody>
                  <a:tcPr anchor="ctr"/>
                </a:tc>
                <a:extLst>
                  <a:ext uri="{0D108BD9-81ED-4DB2-BD59-A6C34878D82A}">
                    <a16:rowId xmlns:a16="http://schemas.microsoft.com/office/drawing/2014/main" val="266830582"/>
                  </a:ext>
                </a:extLst>
              </a:tr>
              <a:tr h="372407">
                <a:tc vMerge="1">
                  <a:txBody>
                    <a:bodyPr/>
                    <a:lstStyle/>
                    <a:p>
                      <a:endParaRPr lang="zh-CN" altLang="en-US">
                        <a:solidFill>
                          <a:srgbClr val="FFFF0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 乙</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 </a:t>
                      </a:r>
                      <a:r>
                        <a:rPr kumimoji="0" lang="zh-CN" altLang="en-US" sz="1800" b="0" i="0" u="none" strike="noStrike" kern="1200" cap="none" spc="0" normalizeH="0" baseline="0" noProof="0" dirty="0">
                          <a:ln>
                            <a:noFill/>
                          </a:ln>
                          <a:solidFill>
                            <a:prstClr val="white"/>
                          </a:solidFill>
                          <a:effectLst/>
                          <a:uLnTx/>
                          <a:uFillTx/>
                          <a:latin typeface="+mn-lt"/>
                          <a:ea typeface="+mn-ea"/>
                          <a:cs typeface="+mn-cs"/>
                        </a:rPr>
                        <a:t>丙</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 乙</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algn="ctr"/>
                      <a:r>
                        <a:rPr lang="en-US" altLang="zh-CN" dirty="0">
                          <a:solidFill>
                            <a:schemeClr val="bg1"/>
                          </a:solidFill>
                        </a:rPr>
                        <a:t>100%</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(1 - 80%) x (1 -</a:t>
                      </a:r>
                      <a:r>
                        <a:rPr lang="zh-CN" altLang="en-US" dirty="0">
                          <a:solidFill>
                            <a:schemeClr val="bg1"/>
                          </a:solidFill>
                        </a:rPr>
                        <a:t> </a:t>
                      </a:r>
                      <a:r>
                        <a:rPr lang="en-US" altLang="zh-CN" dirty="0">
                          <a:solidFill>
                            <a:schemeClr val="bg1"/>
                          </a:solidFill>
                        </a:rPr>
                        <a:t>40%)</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solidFill>
                            <a:schemeClr val="bg1"/>
                          </a:solidFill>
                        </a:rPr>
                        <a:t>1 - 60%</a:t>
                      </a:r>
                      <a:endParaRPr lang="zh-CN" altLang="en-US" b="0" dirty="0">
                        <a:solidFill>
                          <a:schemeClr val="bg1"/>
                        </a:solidFill>
                      </a:endParaRPr>
                    </a:p>
                  </a:txBody>
                  <a:tcPr anchor="ctr"/>
                </a:tc>
                <a:extLst>
                  <a:ext uri="{0D108BD9-81ED-4DB2-BD59-A6C34878D82A}">
                    <a16:rowId xmlns:a16="http://schemas.microsoft.com/office/drawing/2014/main" val="524476061"/>
                  </a:ext>
                </a:extLst>
              </a:tr>
              <a:tr h="372407">
                <a:tc vMerge="1">
                  <a:txBody>
                    <a:bodyPr/>
                    <a:lstStyle/>
                    <a:p>
                      <a:endParaRPr lang="zh-CN" altLang="en-US">
                        <a:solidFill>
                          <a:srgbClr val="FFFF0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 </a:t>
                      </a:r>
                      <a:r>
                        <a:rPr kumimoji="0" lang="zh-CN" altLang="en-US" sz="1800" b="0" i="0" u="none" strike="noStrike" kern="1200" cap="none" spc="0" normalizeH="0" baseline="0" noProof="0" dirty="0">
                          <a:ln>
                            <a:noFill/>
                          </a:ln>
                          <a:solidFill>
                            <a:prstClr val="white"/>
                          </a:solidFill>
                          <a:effectLst/>
                          <a:uLnTx/>
                          <a:uFillTx/>
                          <a:latin typeface="+mn-lt"/>
                          <a:ea typeface="+mn-ea"/>
                          <a:cs typeface="+mn-cs"/>
                        </a:rPr>
                        <a:t>丙</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甲</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甲</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60%)</a:t>
                      </a:r>
                      <a:r>
                        <a:rPr lang="zh-CN" altLang="en-US" dirty="0">
                          <a:solidFill>
                            <a:schemeClr val="bg1"/>
                          </a:solidFill>
                        </a:rPr>
                        <a:t> </a:t>
                      </a:r>
                      <a:r>
                        <a:rPr lang="en-US" altLang="zh-CN" dirty="0">
                          <a:solidFill>
                            <a:schemeClr val="bg1"/>
                          </a:solidFill>
                        </a:rPr>
                        <a:t>x</a:t>
                      </a:r>
                      <a:r>
                        <a:rPr lang="zh-CN" altLang="en-US" dirty="0">
                          <a:solidFill>
                            <a:schemeClr val="bg1"/>
                          </a:solidFill>
                        </a:rPr>
                        <a:t> </a:t>
                      </a: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40%)</a:t>
                      </a:r>
                      <a:endParaRPr lang="zh-CN" altLang="en-US" dirty="0">
                        <a:solidFill>
                          <a:schemeClr val="bg1"/>
                        </a:solidFill>
                      </a:endParaRPr>
                    </a:p>
                  </a:txBody>
                  <a:tcPr anchor="ctr"/>
                </a:tc>
                <a:tc>
                  <a:txBody>
                    <a:bodyPr/>
                    <a:lstStyle/>
                    <a:p>
                      <a:pPr algn="ctr"/>
                      <a:r>
                        <a:rPr lang="en-US" altLang="zh-CN" dirty="0">
                          <a:solidFill>
                            <a:schemeClr val="bg1"/>
                          </a:solidFill>
                        </a:rPr>
                        <a:t>100%</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solidFill>
                            <a:schemeClr val="bg1"/>
                          </a:solidFill>
                        </a:rPr>
                        <a:t>1 - 80%</a:t>
                      </a:r>
                      <a:endParaRPr lang="zh-CN" altLang="en-US" b="0" dirty="0">
                        <a:solidFill>
                          <a:schemeClr val="bg1"/>
                        </a:solidFill>
                      </a:endParaRPr>
                    </a:p>
                  </a:txBody>
                  <a:tcPr anchor="ctr"/>
                </a:tc>
                <a:extLst>
                  <a:ext uri="{0D108BD9-81ED-4DB2-BD59-A6C34878D82A}">
                    <a16:rowId xmlns:a16="http://schemas.microsoft.com/office/drawing/2014/main" val="362523589"/>
                  </a:ext>
                </a:extLst>
              </a:tr>
              <a:tr h="372407">
                <a:tc vMerge="1">
                  <a:txBody>
                    <a:bodyPr/>
                    <a:lstStyle/>
                    <a:p>
                      <a:endParaRPr lang="zh-CN" altLang="en-US">
                        <a:solidFill>
                          <a:srgbClr val="FFFF0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 </a:t>
                      </a:r>
                      <a:r>
                        <a:rPr kumimoji="0" lang="zh-CN" altLang="en-US" sz="1800" b="0" i="0" u="none" strike="noStrike" kern="1200" cap="none" spc="0" normalizeH="0" baseline="0" noProof="0" dirty="0">
                          <a:ln>
                            <a:noFill/>
                          </a:ln>
                          <a:solidFill>
                            <a:prstClr val="white"/>
                          </a:solidFill>
                          <a:effectLst/>
                          <a:uLnTx/>
                          <a:uFillTx/>
                          <a:latin typeface="+mn-lt"/>
                          <a:ea typeface="+mn-ea"/>
                          <a:cs typeface="+mn-cs"/>
                        </a:rPr>
                        <a:t>丙</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甲</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 乙</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1 - 60%</a:t>
                      </a:r>
                      <a:endParaRPr lang="zh-CN" altLang="en-US" dirty="0">
                        <a:solidFill>
                          <a:schemeClr val="bg1"/>
                        </a:solidFill>
                      </a:endParaRPr>
                    </a:p>
                  </a:txBody>
                  <a:tcPr anchor="ctr"/>
                </a:tc>
                <a:tc>
                  <a:txBody>
                    <a:bodyPr/>
                    <a:lstStyle/>
                    <a:p>
                      <a:pPr algn="ct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40%</a:t>
                      </a:r>
                      <a:endParaRPr lang="zh-CN" altLang="en-US" dirty="0">
                        <a:solidFill>
                          <a:schemeClr val="bg1"/>
                        </a:solidFill>
                      </a:endParaRPr>
                    </a:p>
                  </a:txBody>
                  <a:tcPr anchor="ctr"/>
                </a:tc>
                <a:tc>
                  <a:txBody>
                    <a:bodyPr/>
                    <a:lstStyle/>
                    <a:p>
                      <a:pPr algn="ctr"/>
                      <a:r>
                        <a:rPr lang="en-US" altLang="zh-CN" b="0" dirty="0">
                          <a:solidFill>
                            <a:schemeClr val="bg1"/>
                          </a:solidFill>
                        </a:rPr>
                        <a:t>1 - 80%</a:t>
                      </a:r>
                      <a:endParaRPr lang="zh-CN" altLang="en-US" b="0" dirty="0">
                        <a:solidFill>
                          <a:schemeClr val="bg1"/>
                        </a:solidFill>
                      </a:endParaRPr>
                    </a:p>
                  </a:txBody>
                  <a:tcPr anchor="ctr"/>
                </a:tc>
                <a:extLst>
                  <a:ext uri="{0D108BD9-81ED-4DB2-BD59-A6C34878D82A}">
                    <a16:rowId xmlns:a16="http://schemas.microsoft.com/office/drawing/2014/main" val="854409168"/>
                  </a:ext>
                </a:extLst>
              </a:tr>
              <a:tr h="372407">
                <a:tc vMerge="1">
                  <a:txBody>
                    <a:bodyPr/>
                    <a:lstStyle/>
                    <a:p>
                      <a:endParaRPr lang="zh-CN" altLang="en-US">
                        <a:solidFill>
                          <a:srgbClr val="FFFF0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a:ln>
                            <a:noFill/>
                          </a:ln>
                          <a:solidFill>
                            <a:srgbClr val="ED7D31">
                              <a:lumMod val="60000"/>
                              <a:lumOff val="40000"/>
                            </a:srgbClr>
                          </a:solidFill>
                          <a:effectLst/>
                          <a:uLnTx/>
                          <a:uFillTx/>
                          <a:latin typeface="Calibri"/>
                          <a:ea typeface="宋体" panose="02010600030101010101" pitchFamily="2" charset="-122"/>
                          <a:cs typeface="+mn-cs"/>
                        </a:rPr>
                        <a:t> </a:t>
                      </a:r>
                      <a:r>
                        <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丙</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 </a:t>
                      </a:r>
                      <a:r>
                        <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丙</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mn-lt"/>
                          <a:ea typeface="+mn-ea"/>
                          <a:cs typeface="+mn-cs"/>
                        </a:rPr>
                        <a:t>Attack</a:t>
                      </a:r>
                      <a:r>
                        <a:rPr kumimoji="0" lang="zh-CN" altLang="en-US" sz="1800" b="0" i="0" u="none" strike="noStrike" kern="1200" cap="none" spc="0" normalizeH="0" baseline="0" noProof="0" dirty="0">
                          <a:ln>
                            <a:noFill/>
                          </a:ln>
                          <a:solidFill>
                            <a:prstClr val="white"/>
                          </a:solidFill>
                          <a:effectLst/>
                          <a:uLnTx/>
                          <a:uFillTx/>
                          <a:latin typeface="+mn-lt"/>
                          <a:ea typeface="+mn-ea"/>
                          <a:cs typeface="+mn-cs"/>
                        </a:rPr>
                        <a:t> 甲</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40%</a:t>
                      </a:r>
                      <a:endParaRPr lang="zh-CN" altLang="en-US" dirty="0">
                        <a:solidFill>
                          <a:schemeClr val="bg1"/>
                        </a:solidFill>
                      </a:endParaRPr>
                    </a:p>
                  </a:txBody>
                  <a:tcPr anchor="ctr"/>
                </a:tc>
                <a:tc>
                  <a:txBody>
                    <a:bodyPr/>
                    <a:lstStyle/>
                    <a:p>
                      <a:pPr algn="ctr"/>
                      <a:r>
                        <a:rPr lang="en-US" altLang="zh-CN" dirty="0">
                          <a:solidFill>
                            <a:schemeClr val="bg1"/>
                          </a:solidFill>
                        </a:rPr>
                        <a:t>100%</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solidFill>
                            <a:schemeClr val="bg1"/>
                          </a:solidFill>
                        </a:rPr>
                        <a:t>(1 - 80%) x (1 -</a:t>
                      </a:r>
                      <a:r>
                        <a:rPr lang="zh-CN" altLang="en-US" b="0" dirty="0">
                          <a:solidFill>
                            <a:schemeClr val="bg1"/>
                          </a:solidFill>
                        </a:rPr>
                        <a:t> </a:t>
                      </a:r>
                      <a:r>
                        <a:rPr lang="en-US" altLang="zh-CN" b="0" dirty="0">
                          <a:solidFill>
                            <a:schemeClr val="bg1"/>
                          </a:solidFill>
                        </a:rPr>
                        <a:t>60%)</a:t>
                      </a:r>
                      <a:endParaRPr lang="zh-CN" altLang="en-US" b="0" dirty="0">
                        <a:solidFill>
                          <a:schemeClr val="bg1"/>
                        </a:solidFill>
                      </a:endParaRPr>
                    </a:p>
                  </a:txBody>
                  <a:tcPr anchor="ctr"/>
                </a:tc>
                <a:extLst>
                  <a:ext uri="{0D108BD9-81ED-4DB2-BD59-A6C34878D82A}">
                    <a16:rowId xmlns:a16="http://schemas.microsoft.com/office/drawing/2014/main" val="1992658757"/>
                  </a:ext>
                </a:extLst>
              </a:tr>
              <a:tr h="372407">
                <a:tc vMerge="1">
                  <a:txBody>
                    <a:bodyPr/>
                    <a:lstStyle/>
                    <a:p>
                      <a:endParaRPr lang="zh-CN" altLang="en-US" dirty="0">
                        <a:solidFill>
                          <a:srgbClr val="FFFF00"/>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a:ln>
                            <a:noFill/>
                          </a:ln>
                          <a:solidFill>
                            <a:srgbClr val="ED7D31">
                              <a:lumMod val="60000"/>
                              <a:lumOff val="40000"/>
                            </a:srgbClr>
                          </a:solidFill>
                          <a:effectLst/>
                          <a:uLnTx/>
                          <a:uFillTx/>
                          <a:latin typeface="Calibri"/>
                          <a:ea typeface="宋体" panose="02010600030101010101" pitchFamily="2" charset="-122"/>
                          <a:cs typeface="+mn-cs"/>
                        </a:rPr>
                        <a:t> </a:t>
                      </a:r>
                      <a:r>
                        <a:rPr kumimoji="0" lang="zh-CN" altLang="en-US"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丙</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 </a:t>
                      </a:r>
                      <a:r>
                        <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丙</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srgbClr val="ED7D31">
                              <a:lumMod val="60000"/>
                              <a:lumOff val="40000"/>
                            </a:srgbClr>
                          </a:solidFill>
                          <a:effectLst/>
                          <a:uLnTx/>
                          <a:uFillTx/>
                          <a:latin typeface="Calibri"/>
                          <a:ea typeface="宋体" panose="02010600030101010101" pitchFamily="2" charset="-122"/>
                          <a:cs typeface="+mn-cs"/>
                        </a:rPr>
                        <a:t>Attack</a:t>
                      </a:r>
                      <a:r>
                        <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乙</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100%</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40%</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0" dirty="0">
                          <a:solidFill>
                            <a:schemeClr val="bg1"/>
                          </a:solidFill>
                        </a:rPr>
                        <a:t>(1 - 80%) x (1 -</a:t>
                      </a:r>
                      <a:r>
                        <a:rPr lang="zh-CN" altLang="en-US" b="0" dirty="0">
                          <a:solidFill>
                            <a:schemeClr val="bg1"/>
                          </a:solidFill>
                        </a:rPr>
                        <a:t> </a:t>
                      </a:r>
                      <a:r>
                        <a:rPr lang="en-US" altLang="zh-CN" b="0" dirty="0">
                          <a:solidFill>
                            <a:schemeClr val="bg1"/>
                          </a:solidFill>
                        </a:rPr>
                        <a:t>60%)</a:t>
                      </a:r>
                      <a:endParaRPr lang="zh-CN" altLang="en-US" b="0" dirty="0">
                        <a:solidFill>
                          <a:schemeClr val="bg1"/>
                        </a:solidFill>
                      </a:endParaRPr>
                    </a:p>
                  </a:txBody>
                  <a:tcPr anchor="ctr"/>
                </a:tc>
                <a:extLst>
                  <a:ext uri="{0D108BD9-81ED-4DB2-BD59-A6C34878D82A}">
                    <a16:rowId xmlns:a16="http://schemas.microsoft.com/office/drawing/2014/main" val="900810081"/>
                  </a:ext>
                </a:extLst>
              </a:tr>
              <a:tr h="372407">
                <a:tc>
                  <a:txBody>
                    <a:bodyPr/>
                    <a:lstStyle/>
                    <a:p>
                      <a:pPr algn="ctr"/>
                      <a:r>
                        <a:rPr lang="zh-CN" altLang="en-US" dirty="0">
                          <a:solidFill>
                            <a:srgbClr val="FFFF00"/>
                          </a:solidFill>
                        </a:rPr>
                        <a:t>小计</a:t>
                      </a:r>
                    </a:p>
                  </a:txBody>
                  <a:tcPr anchor="ctr"/>
                </a:tc>
                <a:tc>
                  <a:txBody>
                    <a:bodyPr/>
                    <a:lstStyle/>
                    <a:p>
                      <a:pPr algn="ctr"/>
                      <a:endParaRPr lang="zh-CN" altLang="en-US" dirty="0">
                        <a:solidFill>
                          <a:schemeClr val="bg1"/>
                        </a:solidFill>
                      </a:endParaRPr>
                    </a:p>
                  </a:txBody>
                  <a:tcPr anchor="ctr"/>
                </a:tc>
                <a:tc>
                  <a:txBody>
                    <a:bodyPr/>
                    <a:lstStyle/>
                    <a:p>
                      <a:pPr algn="ctr"/>
                      <a:endParaRPr lang="zh-CN" altLang="en-US">
                        <a:solidFill>
                          <a:schemeClr val="bg1"/>
                        </a:solidFill>
                      </a:endParaRPr>
                    </a:p>
                  </a:txBody>
                  <a:tcPr anchor="ctr"/>
                </a:tc>
                <a:tc>
                  <a:txBody>
                    <a:bodyPr/>
                    <a:lstStyle/>
                    <a:p>
                      <a:pPr algn="ctr"/>
                      <a:endParaRPr lang="zh-CN" altLang="en-US" dirty="0">
                        <a:solidFill>
                          <a:schemeClr val="bg1"/>
                        </a:solidFill>
                      </a:endParaRPr>
                    </a:p>
                  </a:txBody>
                  <a:tcPr anchor="ctr"/>
                </a:tc>
                <a:tc>
                  <a:txBody>
                    <a:bodyPr/>
                    <a:lstStyle/>
                    <a:p>
                      <a:pPr algn="ctr"/>
                      <a:r>
                        <a:rPr lang="en-US" altLang="zh-CN" sz="4000" dirty="0">
                          <a:solidFill>
                            <a:srgbClr val="FFFF00"/>
                          </a:solidFill>
                        </a:rPr>
                        <a:t>56%</a:t>
                      </a:r>
                      <a:endParaRPr lang="zh-CN" altLang="en-US" sz="4000" dirty="0">
                        <a:solidFill>
                          <a:srgbClr val="FFFF00"/>
                        </a:solidFill>
                      </a:endParaRPr>
                    </a:p>
                  </a:txBody>
                  <a:tcPr anchor="ctr"/>
                </a:tc>
                <a:tc>
                  <a:txBody>
                    <a:bodyPr/>
                    <a:lstStyle/>
                    <a:p>
                      <a:pPr algn="ctr"/>
                      <a:r>
                        <a:rPr lang="en-US" altLang="zh-CN" sz="4000" dirty="0">
                          <a:solidFill>
                            <a:srgbClr val="FFFF00"/>
                          </a:solidFill>
                        </a:rPr>
                        <a:t>48%</a:t>
                      </a:r>
                      <a:endParaRPr lang="zh-CN" altLang="en-US" sz="4000" dirty="0">
                        <a:solidFill>
                          <a:srgbClr val="FFFF00"/>
                        </a:solidFill>
                      </a:endParaRPr>
                    </a:p>
                  </a:txBody>
                  <a:tcPr anchor="ctr"/>
                </a:tc>
                <a:tc>
                  <a:txBody>
                    <a:bodyPr/>
                    <a:lstStyle/>
                    <a:p>
                      <a:pPr algn="ctr"/>
                      <a:r>
                        <a:rPr lang="en-US" altLang="zh-CN" sz="4000" b="1" dirty="0">
                          <a:solidFill>
                            <a:srgbClr val="FFFF00"/>
                          </a:solidFill>
                        </a:rPr>
                        <a:t>42%</a:t>
                      </a:r>
                      <a:endParaRPr lang="zh-CN" altLang="en-US" sz="4000" b="1" dirty="0">
                        <a:solidFill>
                          <a:srgbClr val="FFFF00"/>
                        </a:solidFill>
                      </a:endParaRPr>
                    </a:p>
                  </a:txBody>
                  <a:tcPr anchor="ctr"/>
                </a:tc>
                <a:extLst>
                  <a:ext uri="{0D108BD9-81ED-4DB2-BD59-A6C34878D82A}">
                    <a16:rowId xmlns:a16="http://schemas.microsoft.com/office/drawing/2014/main" val="3409104522"/>
                  </a:ext>
                </a:extLst>
              </a:tr>
            </a:tbl>
          </a:graphicData>
        </a:graphic>
      </p:graphicFrame>
      <p:sp>
        <p:nvSpPr>
          <p:cNvPr id="9" name="文本框 8">
            <a:extLst>
              <a:ext uri="{FF2B5EF4-FFF2-40B4-BE49-F238E27FC236}">
                <a16:creationId xmlns:a16="http://schemas.microsoft.com/office/drawing/2014/main" id="{24209AF7-AAFC-B94E-BDD7-7DB168E84F10}"/>
              </a:ext>
            </a:extLst>
          </p:cNvPr>
          <p:cNvSpPr txBox="1"/>
          <p:nvPr/>
        </p:nvSpPr>
        <p:spPr>
          <a:xfrm>
            <a:off x="6336888" y="5536583"/>
            <a:ext cx="3684442" cy="1015663"/>
          </a:xfrm>
          <a:prstGeom prst="rect">
            <a:avLst/>
          </a:prstGeom>
          <a:noFill/>
        </p:spPr>
        <p:txBody>
          <a:bodyPr wrap="square" rtlCol="0">
            <a:spAutoFit/>
          </a:bodyPr>
          <a:lstStyle/>
          <a:p>
            <a:r>
              <a:rPr lang="zh-CN" altLang="en-US" sz="6000" b="1" dirty="0">
                <a:solidFill>
                  <a:srgbClr val="FFFF00"/>
                </a:solidFill>
              </a:rPr>
              <a:t>随机进攻</a:t>
            </a:r>
          </a:p>
        </p:txBody>
      </p:sp>
    </p:spTree>
    <p:extLst>
      <p:ext uri="{BB962C8B-B14F-4D97-AF65-F5344CB8AC3E}">
        <p14:creationId xmlns:p14="http://schemas.microsoft.com/office/powerpoint/2010/main" val="2513567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7010400" y="905614"/>
            <a:ext cx="342111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010400" y="1893587"/>
            <a:ext cx="342111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7010401" y="1068225"/>
            <a:ext cx="1340070" cy="646331"/>
          </a:xfrm>
          <a:prstGeom prst="rect">
            <a:avLst/>
          </a:prstGeom>
          <a:noFill/>
        </p:spPr>
        <p:txBody>
          <a:bodyPr wrap="square" rtlCol="0">
            <a:spAutoFit/>
          </a:bodyPr>
          <a:lstStyle/>
          <a:p>
            <a:r>
              <a:rPr lang="zh-CN" altLang="en-US" sz="3600" dirty="0">
                <a:solidFill>
                  <a:schemeClr val="bg1"/>
                </a:solidFill>
              </a:rPr>
              <a:t>大纲</a:t>
            </a:r>
          </a:p>
        </p:txBody>
      </p:sp>
      <p:sp>
        <p:nvSpPr>
          <p:cNvPr id="8" name="椭圆 7"/>
          <p:cNvSpPr/>
          <p:nvPr/>
        </p:nvSpPr>
        <p:spPr>
          <a:xfrm>
            <a:off x="8350470" y="131814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720958" y="1259024"/>
            <a:ext cx="1710559" cy="2811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8641429" y="1203717"/>
            <a:ext cx="1869616" cy="369332"/>
          </a:xfrm>
          <a:prstGeom prst="rect">
            <a:avLst/>
          </a:prstGeom>
          <a:noFill/>
        </p:spPr>
        <p:txBody>
          <a:bodyPr wrap="square" rtlCol="0">
            <a:spAutoFit/>
          </a:bodyPr>
          <a:lstStyle/>
          <a:p>
            <a:pPr algn="ctr"/>
            <a:r>
              <a:rPr lang="en-US" altLang="zh-CN" dirty="0"/>
              <a:t>Catalogue</a:t>
            </a:r>
            <a:endParaRPr lang="zh-CN" altLang="en-US" dirty="0"/>
          </a:p>
        </p:txBody>
      </p:sp>
      <p:cxnSp>
        <p:nvCxnSpPr>
          <p:cNvPr id="15" name="直接连接符 14"/>
          <p:cNvCxnSpPr/>
          <p:nvPr/>
        </p:nvCxnSpPr>
        <p:spPr>
          <a:xfrm>
            <a:off x="10431517" y="1893587"/>
            <a:ext cx="0" cy="406525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1874521" y="5958840"/>
            <a:ext cx="855699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1874520" y="5486400"/>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558290" y="4918710"/>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p:nvPr/>
        </p:nvCxnSpPr>
        <p:spPr>
          <a:xfrm flipV="1">
            <a:off x="1874520" y="4446270"/>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菱形 25"/>
          <p:cNvSpPr/>
          <p:nvPr/>
        </p:nvSpPr>
        <p:spPr>
          <a:xfrm>
            <a:off x="1558290" y="3963670"/>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直接连接符 26"/>
          <p:cNvCxnSpPr>
            <a:stCxn id="26" idx="0"/>
          </p:cNvCxnSpPr>
          <p:nvPr/>
        </p:nvCxnSpPr>
        <p:spPr>
          <a:xfrm flipV="1">
            <a:off x="1874520" y="3354070"/>
            <a:ext cx="0" cy="6096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菱形 27"/>
          <p:cNvSpPr/>
          <p:nvPr/>
        </p:nvSpPr>
        <p:spPr>
          <a:xfrm>
            <a:off x="1558290" y="2946051"/>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flipV="1">
            <a:off x="1874520" y="2488851"/>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菱形 29"/>
          <p:cNvSpPr/>
          <p:nvPr/>
        </p:nvSpPr>
        <p:spPr>
          <a:xfrm>
            <a:off x="1558290" y="1915446"/>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1691640" y="1936267"/>
            <a:ext cx="1291459" cy="523220"/>
          </a:xfrm>
          <a:prstGeom prst="rect">
            <a:avLst/>
          </a:prstGeom>
          <a:noFill/>
        </p:spPr>
        <p:txBody>
          <a:bodyPr wrap="square" rtlCol="0">
            <a:spAutoFit/>
          </a:bodyPr>
          <a:lstStyle/>
          <a:p>
            <a:r>
              <a:rPr lang="en-US" altLang="zh-CN" sz="2800" dirty="0"/>
              <a:t>1</a:t>
            </a:r>
            <a:endParaRPr lang="zh-CN" altLang="en-US" sz="2800" dirty="0"/>
          </a:p>
        </p:txBody>
      </p:sp>
      <p:sp>
        <p:nvSpPr>
          <p:cNvPr id="35" name="文本框 34"/>
          <p:cNvSpPr txBox="1"/>
          <p:nvPr/>
        </p:nvSpPr>
        <p:spPr>
          <a:xfrm>
            <a:off x="1691640" y="2977163"/>
            <a:ext cx="1291459" cy="523220"/>
          </a:xfrm>
          <a:prstGeom prst="rect">
            <a:avLst/>
          </a:prstGeom>
          <a:noFill/>
        </p:spPr>
        <p:txBody>
          <a:bodyPr wrap="square" rtlCol="0">
            <a:spAutoFit/>
          </a:bodyPr>
          <a:lstStyle/>
          <a:p>
            <a:r>
              <a:rPr lang="en-US" altLang="zh-CN" sz="2800" dirty="0"/>
              <a:t>2</a:t>
            </a:r>
            <a:endParaRPr lang="zh-CN" altLang="en-US" sz="2800" dirty="0"/>
          </a:p>
        </p:txBody>
      </p:sp>
      <p:sp>
        <p:nvSpPr>
          <p:cNvPr id="36" name="文本框 35"/>
          <p:cNvSpPr txBox="1"/>
          <p:nvPr/>
        </p:nvSpPr>
        <p:spPr>
          <a:xfrm>
            <a:off x="1691639" y="4002112"/>
            <a:ext cx="1291459" cy="523220"/>
          </a:xfrm>
          <a:prstGeom prst="rect">
            <a:avLst/>
          </a:prstGeom>
          <a:noFill/>
        </p:spPr>
        <p:txBody>
          <a:bodyPr wrap="square" rtlCol="0">
            <a:spAutoFit/>
          </a:bodyPr>
          <a:lstStyle/>
          <a:p>
            <a:r>
              <a:rPr lang="en-US" altLang="zh-CN" sz="2800" dirty="0"/>
              <a:t>3</a:t>
            </a:r>
            <a:endParaRPr lang="zh-CN" altLang="en-US" sz="2800" dirty="0"/>
          </a:p>
        </p:txBody>
      </p:sp>
      <p:sp>
        <p:nvSpPr>
          <p:cNvPr id="37" name="文本框 36"/>
          <p:cNvSpPr txBox="1"/>
          <p:nvPr/>
        </p:nvSpPr>
        <p:spPr>
          <a:xfrm>
            <a:off x="1691638" y="4987774"/>
            <a:ext cx="1291459" cy="523220"/>
          </a:xfrm>
          <a:prstGeom prst="rect">
            <a:avLst/>
          </a:prstGeom>
          <a:noFill/>
        </p:spPr>
        <p:txBody>
          <a:bodyPr wrap="square" rtlCol="0">
            <a:spAutoFit/>
          </a:bodyPr>
          <a:lstStyle/>
          <a:p>
            <a:r>
              <a:rPr lang="en-US" altLang="zh-CN" sz="2800" dirty="0"/>
              <a:t>4</a:t>
            </a:r>
            <a:endParaRPr lang="zh-CN" altLang="en-US" sz="2800" dirty="0"/>
          </a:p>
        </p:txBody>
      </p:sp>
      <p:sp>
        <p:nvSpPr>
          <p:cNvPr id="44" name="文本框 43"/>
          <p:cNvSpPr txBox="1"/>
          <p:nvPr/>
        </p:nvSpPr>
        <p:spPr>
          <a:xfrm>
            <a:off x="2573588" y="1979585"/>
            <a:ext cx="5451291" cy="461665"/>
          </a:xfrm>
          <a:prstGeom prst="rect">
            <a:avLst/>
          </a:prstGeom>
          <a:noFill/>
        </p:spPr>
        <p:txBody>
          <a:bodyPr wrap="square" rtlCol="0">
            <a:spAutoFit/>
          </a:bodyPr>
          <a:lstStyle/>
          <a:p>
            <a:r>
              <a:rPr lang="zh-CN" altLang="en-US" sz="2400" dirty="0">
                <a:solidFill>
                  <a:schemeClr val="bg1"/>
                </a:solidFill>
              </a:rPr>
              <a:t>纳什均衡</a:t>
            </a:r>
          </a:p>
        </p:txBody>
      </p:sp>
      <p:sp>
        <p:nvSpPr>
          <p:cNvPr id="46" name="文本框 45"/>
          <p:cNvSpPr txBox="1"/>
          <p:nvPr/>
        </p:nvSpPr>
        <p:spPr>
          <a:xfrm>
            <a:off x="2573588" y="3013513"/>
            <a:ext cx="4779712" cy="461665"/>
          </a:xfrm>
          <a:prstGeom prst="rect">
            <a:avLst/>
          </a:prstGeom>
          <a:noFill/>
        </p:spPr>
        <p:txBody>
          <a:bodyPr wrap="square" rtlCol="0">
            <a:spAutoFit/>
          </a:bodyPr>
          <a:lstStyle/>
          <a:p>
            <a:r>
              <a:rPr lang="zh-CN" altLang="en-US" sz="2400" dirty="0">
                <a:solidFill>
                  <a:schemeClr val="bg1"/>
                </a:solidFill>
              </a:rPr>
              <a:t>不</a:t>
            </a:r>
            <a:r>
              <a:rPr lang="en-US" altLang="zh-CN" sz="2400" dirty="0">
                <a:solidFill>
                  <a:schemeClr val="bg1"/>
                </a:solidFill>
              </a:rPr>
              <a:t>/</a:t>
            </a:r>
            <a:r>
              <a:rPr lang="zh-CN" altLang="en-US" sz="2400" dirty="0">
                <a:solidFill>
                  <a:schemeClr val="bg1"/>
                </a:solidFill>
              </a:rPr>
              <a:t>完全信息博弈</a:t>
            </a:r>
          </a:p>
        </p:txBody>
      </p:sp>
      <p:sp>
        <p:nvSpPr>
          <p:cNvPr id="47" name="文本框 46"/>
          <p:cNvSpPr txBox="1"/>
          <p:nvPr/>
        </p:nvSpPr>
        <p:spPr>
          <a:xfrm>
            <a:off x="2573588" y="4043421"/>
            <a:ext cx="7743877" cy="461665"/>
          </a:xfrm>
          <a:prstGeom prst="rect">
            <a:avLst/>
          </a:prstGeom>
          <a:noFill/>
        </p:spPr>
        <p:txBody>
          <a:bodyPr wrap="square" rtlCol="0">
            <a:spAutoFit/>
          </a:bodyPr>
          <a:lstStyle/>
          <a:p>
            <a:r>
              <a:rPr lang="zh-CN" altLang="en-US" sz="2400" dirty="0">
                <a:solidFill>
                  <a:srgbClr val="FFFF00"/>
                </a:solidFill>
              </a:rPr>
              <a:t>动态博弈</a:t>
            </a:r>
          </a:p>
        </p:txBody>
      </p:sp>
      <p:sp>
        <p:nvSpPr>
          <p:cNvPr id="48" name="文本框 47"/>
          <p:cNvSpPr txBox="1"/>
          <p:nvPr/>
        </p:nvSpPr>
        <p:spPr>
          <a:xfrm>
            <a:off x="2573589" y="5017962"/>
            <a:ext cx="3295518" cy="461665"/>
          </a:xfrm>
          <a:prstGeom prst="rect">
            <a:avLst/>
          </a:prstGeom>
          <a:noFill/>
        </p:spPr>
        <p:txBody>
          <a:bodyPr wrap="square" rtlCol="0">
            <a:spAutoFit/>
          </a:bodyPr>
          <a:lstStyle/>
          <a:p>
            <a:r>
              <a:rPr lang="zh-CN" altLang="en-US" sz="2400" dirty="0">
                <a:solidFill>
                  <a:schemeClr val="bg1"/>
                </a:solidFill>
              </a:rPr>
              <a:t>狼人杀 </a:t>
            </a:r>
            <a:r>
              <a:rPr lang="en-US" altLang="zh-CN" sz="2400" dirty="0">
                <a:solidFill>
                  <a:schemeClr val="bg1"/>
                </a:solidFill>
              </a:rPr>
              <a:t>x </a:t>
            </a:r>
            <a:r>
              <a:rPr lang="zh-CN" altLang="en-US" sz="2400" dirty="0">
                <a:solidFill>
                  <a:schemeClr val="bg1"/>
                </a:solidFill>
              </a:rPr>
              <a:t>博弈</a:t>
            </a:r>
          </a:p>
        </p:txBody>
      </p:sp>
      <p:sp>
        <p:nvSpPr>
          <p:cNvPr id="31" name="文本框 30">
            <a:extLst>
              <a:ext uri="{FF2B5EF4-FFF2-40B4-BE49-F238E27FC236}">
                <a16:creationId xmlns:a16="http://schemas.microsoft.com/office/drawing/2014/main" id="{9B4BA71B-337D-F047-B3BA-502984D1228B}"/>
              </a:ext>
            </a:extLst>
          </p:cNvPr>
          <p:cNvSpPr txBox="1"/>
          <p:nvPr/>
        </p:nvSpPr>
        <p:spPr>
          <a:xfrm>
            <a:off x="5862049" y="2459487"/>
            <a:ext cx="2078024" cy="461665"/>
          </a:xfrm>
          <a:prstGeom prst="rect">
            <a:avLst/>
          </a:prstGeom>
          <a:noFill/>
        </p:spPr>
        <p:txBody>
          <a:bodyPr wrap="square" rtlCol="0">
            <a:spAutoFit/>
          </a:bodyPr>
          <a:lstStyle/>
          <a:p>
            <a:r>
              <a:rPr lang="zh-CN" altLang="en-US" sz="2400" dirty="0">
                <a:solidFill>
                  <a:schemeClr val="bg1"/>
                </a:solidFill>
              </a:rPr>
              <a:t>静态博弈</a:t>
            </a:r>
          </a:p>
        </p:txBody>
      </p:sp>
      <p:sp>
        <p:nvSpPr>
          <p:cNvPr id="32" name="文本框 31">
            <a:extLst>
              <a:ext uri="{FF2B5EF4-FFF2-40B4-BE49-F238E27FC236}">
                <a16:creationId xmlns:a16="http://schemas.microsoft.com/office/drawing/2014/main" id="{F868FCBC-CF9A-9E4B-A504-D4F93F77E1FF}"/>
              </a:ext>
            </a:extLst>
          </p:cNvPr>
          <p:cNvSpPr txBox="1"/>
          <p:nvPr/>
        </p:nvSpPr>
        <p:spPr>
          <a:xfrm>
            <a:off x="5168270" y="1843622"/>
            <a:ext cx="656499" cy="1569660"/>
          </a:xfrm>
          <a:prstGeom prst="rect">
            <a:avLst/>
          </a:prstGeom>
          <a:noFill/>
        </p:spPr>
        <p:txBody>
          <a:bodyPr wrap="square" rtlCol="0">
            <a:spAutoFit/>
          </a:bodyPr>
          <a:lstStyle/>
          <a:p>
            <a:r>
              <a:rPr lang="en-US" altLang="zh-CN" sz="9600" dirty="0">
                <a:solidFill>
                  <a:schemeClr val="bg1"/>
                </a:solidFill>
              </a:rPr>
              <a:t>}</a:t>
            </a:r>
            <a:endParaRPr lang="zh-CN" altLang="en-US" sz="9600" dirty="0">
              <a:solidFill>
                <a:schemeClr val="bg1"/>
              </a:solidFill>
            </a:endParaRPr>
          </a:p>
        </p:txBody>
      </p:sp>
    </p:spTree>
    <p:extLst>
      <p:ext uri="{BB962C8B-B14F-4D97-AF65-F5344CB8AC3E}">
        <p14:creationId xmlns:p14="http://schemas.microsoft.com/office/powerpoint/2010/main" val="1750440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三姬</a:t>
            </a:r>
            <a:endParaRPr lang="en-US" altLang="zh-CN" sz="3600" b="1" dirty="0">
              <a:solidFill>
                <a:schemeClr val="bg1"/>
              </a:solidFill>
            </a:endParaRPr>
          </a:p>
          <a:p>
            <a:pPr algn="ctr"/>
            <a:r>
              <a:rPr lang="zh-CN" altLang="en-US" sz="3600" b="1" dirty="0">
                <a:solidFill>
                  <a:schemeClr val="bg1"/>
                </a:solidFill>
              </a:rPr>
              <a:t>分金</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477563" y="6328417"/>
            <a:ext cx="2205200" cy="369332"/>
          </a:xfrm>
          <a:prstGeom prst="rect">
            <a:avLst/>
          </a:prstGeom>
          <a:noFill/>
        </p:spPr>
        <p:txBody>
          <a:bodyPr wrap="square" rtlCol="0">
            <a:spAutoFit/>
          </a:bodyPr>
          <a:lstStyle/>
          <a:p>
            <a:pPr algn="ctr"/>
            <a:r>
              <a:rPr lang="zh-CN" altLang="en-US" dirty="0"/>
              <a:t>动态博弈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8F977006-FDF9-40AC-9ECE-3D630E49EAAD}"/>
              </a:ext>
            </a:extLst>
          </p:cNvPr>
          <p:cNvSpPr txBox="1"/>
          <p:nvPr/>
        </p:nvSpPr>
        <p:spPr>
          <a:xfrm>
            <a:off x="6171076" y="523934"/>
            <a:ext cx="1176782" cy="584775"/>
          </a:xfrm>
          <a:prstGeom prst="rect">
            <a:avLst/>
          </a:prstGeom>
          <a:noFill/>
        </p:spPr>
        <p:txBody>
          <a:bodyPr wrap="square" rtlCol="0">
            <a:spAutoFit/>
          </a:bodyPr>
          <a:lstStyle/>
          <a:p>
            <a:r>
              <a:rPr lang="zh-CN" altLang="en-US" sz="3200" b="1" dirty="0">
                <a:solidFill>
                  <a:schemeClr val="bg1"/>
                </a:solidFill>
              </a:rPr>
              <a:t>题目：</a:t>
            </a:r>
          </a:p>
        </p:txBody>
      </p:sp>
      <p:sp>
        <p:nvSpPr>
          <p:cNvPr id="32" name="文本框 31">
            <a:extLst>
              <a:ext uri="{FF2B5EF4-FFF2-40B4-BE49-F238E27FC236}">
                <a16:creationId xmlns:a16="http://schemas.microsoft.com/office/drawing/2014/main" id="{D55F92B4-3E56-4126-B999-66B8924E8562}"/>
              </a:ext>
            </a:extLst>
          </p:cNvPr>
          <p:cNvSpPr txBox="1"/>
          <p:nvPr/>
        </p:nvSpPr>
        <p:spPr>
          <a:xfrm>
            <a:off x="7400783" y="612299"/>
            <a:ext cx="4693246" cy="506292"/>
          </a:xfrm>
          <a:prstGeom prst="rect">
            <a:avLst/>
          </a:prstGeom>
          <a:noFill/>
        </p:spPr>
        <p:txBody>
          <a:bodyPr wrap="square" rtlCol="0">
            <a:spAutoFit/>
          </a:bodyPr>
          <a:lstStyle/>
          <a:p>
            <a:pPr>
              <a:lnSpc>
                <a:spcPct val="150000"/>
              </a:lnSpc>
            </a:pPr>
            <a:r>
              <a:rPr lang="en-US" altLang="zh-CN" sz="2000" dirty="0">
                <a:solidFill>
                  <a:schemeClr val="bg1"/>
                </a:solidFill>
              </a:rPr>
              <a:t>A</a:t>
            </a:r>
            <a:r>
              <a:rPr lang="zh-CN" altLang="en-US" sz="2000" dirty="0">
                <a:solidFill>
                  <a:schemeClr val="bg1"/>
                </a:solidFill>
              </a:rPr>
              <a:t> </a:t>
            </a:r>
            <a:r>
              <a:rPr lang="en-US" altLang="zh-CN" sz="2000" dirty="0">
                <a:solidFill>
                  <a:schemeClr val="bg1"/>
                </a:solidFill>
              </a:rPr>
              <a:t>B</a:t>
            </a:r>
            <a:r>
              <a:rPr lang="zh-CN" altLang="en-US" sz="2000" dirty="0">
                <a:solidFill>
                  <a:schemeClr val="bg1"/>
                </a:solidFill>
              </a:rPr>
              <a:t> </a:t>
            </a:r>
            <a:r>
              <a:rPr lang="en-US" altLang="zh-CN" sz="2000" dirty="0">
                <a:solidFill>
                  <a:schemeClr val="bg1"/>
                </a:solidFill>
              </a:rPr>
              <a:t>C</a:t>
            </a:r>
            <a:r>
              <a:rPr lang="zh-CN" altLang="en-US" sz="2000" dirty="0">
                <a:solidFill>
                  <a:schemeClr val="bg1"/>
                </a:solidFill>
              </a:rPr>
              <a:t> 三人分 </a:t>
            </a:r>
            <a:r>
              <a:rPr lang="en-US" altLang="zh-CN" sz="2000" dirty="0">
                <a:solidFill>
                  <a:schemeClr val="bg1"/>
                </a:solidFill>
              </a:rPr>
              <a:t>100</a:t>
            </a:r>
            <a:r>
              <a:rPr lang="zh-CN" altLang="en-US" sz="2000" dirty="0">
                <a:solidFill>
                  <a:schemeClr val="bg1"/>
                </a:solidFill>
              </a:rPr>
              <a:t> 个金币</a:t>
            </a:r>
            <a:endParaRPr lang="en-US" altLang="zh-CN" sz="2000" dirty="0">
              <a:solidFill>
                <a:schemeClr val="bg1"/>
              </a:solidFill>
            </a:endParaRPr>
          </a:p>
        </p:txBody>
      </p:sp>
      <p:sp>
        <p:nvSpPr>
          <p:cNvPr id="33" name="文本框 32">
            <a:extLst>
              <a:ext uri="{FF2B5EF4-FFF2-40B4-BE49-F238E27FC236}">
                <a16:creationId xmlns:a16="http://schemas.microsoft.com/office/drawing/2014/main" id="{005AB63E-8FF6-43C4-95FD-67AF2150F1A9}"/>
              </a:ext>
            </a:extLst>
          </p:cNvPr>
          <p:cNvSpPr txBox="1"/>
          <p:nvPr/>
        </p:nvSpPr>
        <p:spPr>
          <a:xfrm>
            <a:off x="6171075" y="1667105"/>
            <a:ext cx="1176782" cy="584775"/>
          </a:xfrm>
          <a:prstGeom prst="rect">
            <a:avLst/>
          </a:prstGeom>
          <a:noFill/>
        </p:spPr>
        <p:txBody>
          <a:bodyPr wrap="square" rtlCol="0">
            <a:spAutoFit/>
          </a:bodyPr>
          <a:lstStyle/>
          <a:p>
            <a:r>
              <a:rPr lang="zh-CN" altLang="en-US" sz="3200" b="1" dirty="0">
                <a:solidFill>
                  <a:srgbClr val="FFFF00"/>
                </a:solidFill>
              </a:rPr>
              <a:t>规则：</a:t>
            </a:r>
          </a:p>
        </p:txBody>
      </p:sp>
      <p:sp>
        <p:nvSpPr>
          <p:cNvPr id="35" name="文本框 34">
            <a:extLst>
              <a:ext uri="{FF2B5EF4-FFF2-40B4-BE49-F238E27FC236}">
                <a16:creationId xmlns:a16="http://schemas.microsoft.com/office/drawing/2014/main" id="{A180994E-1312-445E-821E-F66829C6742B}"/>
              </a:ext>
            </a:extLst>
          </p:cNvPr>
          <p:cNvSpPr txBox="1"/>
          <p:nvPr/>
        </p:nvSpPr>
        <p:spPr>
          <a:xfrm>
            <a:off x="7400783" y="1744048"/>
            <a:ext cx="4693246" cy="967957"/>
          </a:xfrm>
          <a:prstGeom prst="rect">
            <a:avLst/>
          </a:prstGeom>
          <a:noFill/>
        </p:spPr>
        <p:txBody>
          <a:bodyPr wrap="square" rtlCol="0">
            <a:spAutoFit/>
          </a:bodyPr>
          <a:lstStyle/>
          <a:p>
            <a:pPr>
              <a:lnSpc>
                <a:spcPct val="150000"/>
              </a:lnSpc>
            </a:pPr>
            <a:r>
              <a:rPr lang="en-US" altLang="zh-CN" sz="2000" dirty="0">
                <a:solidFill>
                  <a:srgbClr val="FFFF00"/>
                </a:solidFill>
              </a:rPr>
              <a:t>A</a:t>
            </a:r>
            <a:r>
              <a:rPr lang="zh-CN" altLang="en-US" sz="2000" dirty="0">
                <a:solidFill>
                  <a:srgbClr val="FFFF00"/>
                </a:solidFill>
              </a:rPr>
              <a:t> </a:t>
            </a:r>
            <a:r>
              <a:rPr lang="en-US" altLang="zh-CN" sz="2000" dirty="0">
                <a:solidFill>
                  <a:srgbClr val="FFFF00"/>
                </a:solidFill>
              </a:rPr>
              <a:t>B</a:t>
            </a:r>
            <a:r>
              <a:rPr lang="zh-CN" altLang="en-US" sz="2000" dirty="0">
                <a:solidFill>
                  <a:srgbClr val="FFFF00"/>
                </a:solidFill>
              </a:rPr>
              <a:t> </a:t>
            </a:r>
            <a:r>
              <a:rPr lang="en-US" altLang="zh-CN" sz="2000" dirty="0">
                <a:solidFill>
                  <a:srgbClr val="FFFF00"/>
                </a:solidFill>
              </a:rPr>
              <a:t>C</a:t>
            </a:r>
            <a:r>
              <a:rPr lang="zh-CN" altLang="en-US" sz="2000" dirty="0">
                <a:solidFill>
                  <a:srgbClr val="FFFF00"/>
                </a:solidFill>
              </a:rPr>
              <a:t> 依次提议分金币的方案，</a:t>
            </a:r>
            <a:endParaRPr lang="en-US" altLang="zh-CN" sz="2000" dirty="0">
              <a:solidFill>
                <a:srgbClr val="FFFF00"/>
              </a:solidFill>
            </a:endParaRPr>
          </a:p>
          <a:p>
            <a:pPr>
              <a:lnSpc>
                <a:spcPct val="150000"/>
              </a:lnSpc>
            </a:pPr>
            <a:r>
              <a:rPr lang="zh-CN" altLang="en-US" sz="2000" dirty="0">
                <a:solidFill>
                  <a:srgbClr val="FFFF00"/>
                </a:solidFill>
              </a:rPr>
              <a:t>若提议未获半数以上通过，提议人处死</a:t>
            </a:r>
            <a:endParaRPr lang="en-US" altLang="zh-CN" sz="2000" dirty="0">
              <a:solidFill>
                <a:srgbClr val="FFFF00"/>
              </a:solidFill>
            </a:endParaRPr>
          </a:p>
        </p:txBody>
      </p:sp>
      <p:sp>
        <p:nvSpPr>
          <p:cNvPr id="36" name="文本框 35">
            <a:extLst>
              <a:ext uri="{FF2B5EF4-FFF2-40B4-BE49-F238E27FC236}">
                <a16:creationId xmlns:a16="http://schemas.microsoft.com/office/drawing/2014/main" id="{1BD834F0-52DE-4C3B-89C1-98C6CFD026EC}"/>
              </a:ext>
            </a:extLst>
          </p:cNvPr>
          <p:cNvSpPr txBox="1"/>
          <p:nvPr/>
        </p:nvSpPr>
        <p:spPr>
          <a:xfrm>
            <a:off x="6171075" y="4369547"/>
            <a:ext cx="1176782" cy="584775"/>
          </a:xfrm>
          <a:prstGeom prst="rect">
            <a:avLst/>
          </a:prstGeom>
          <a:noFill/>
        </p:spPr>
        <p:txBody>
          <a:bodyPr wrap="square" rtlCol="0">
            <a:spAutoFit/>
          </a:bodyPr>
          <a:lstStyle/>
          <a:p>
            <a:r>
              <a:rPr lang="zh-CN" altLang="en-US" sz="3200" b="1" dirty="0">
                <a:solidFill>
                  <a:schemeClr val="bg1"/>
                </a:solidFill>
              </a:rPr>
              <a:t>问题：</a:t>
            </a:r>
          </a:p>
        </p:txBody>
      </p:sp>
      <p:sp>
        <p:nvSpPr>
          <p:cNvPr id="37" name="文本框 36">
            <a:extLst>
              <a:ext uri="{FF2B5EF4-FFF2-40B4-BE49-F238E27FC236}">
                <a16:creationId xmlns:a16="http://schemas.microsoft.com/office/drawing/2014/main" id="{29C93127-F809-4AB7-97F0-0757589CF819}"/>
              </a:ext>
            </a:extLst>
          </p:cNvPr>
          <p:cNvSpPr txBox="1"/>
          <p:nvPr/>
        </p:nvSpPr>
        <p:spPr>
          <a:xfrm>
            <a:off x="7400783" y="4434305"/>
            <a:ext cx="4127189" cy="501291"/>
          </a:xfrm>
          <a:prstGeom prst="rect">
            <a:avLst/>
          </a:prstGeom>
          <a:noFill/>
        </p:spPr>
        <p:txBody>
          <a:bodyPr wrap="square" rtlCol="0">
            <a:spAutoFit/>
          </a:bodyPr>
          <a:lstStyle/>
          <a:p>
            <a:pPr>
              <a:lnSpc>
                <a:spcPct val="150000"/>
              </a:lnSpc>
            </a:pPr>
            <a:r>
              <a:rPr lang="zh-CN" altLang="en-US" sz="2000" dirty="0">
                <a:solidFill>
                  <a:schemeClr val="bg1"/>
                </a:solidFill>
              </a:rPr>
              <a:t>假如你是 </a:t>
            </a:r>
            <a:r>
              <a:rPr lang="en-US" altLang="zh-CN" sz="2000" dirty="0">
                <a:solidFill>
                  <a:schemeClr val="bg1"/>
                </a:solidFill>
              </a:rPr>
              <a:t>A</a:t>
            </a:r>
            <a:r>
              <a:rPr lang="zh-CN" altLang="en-US" sz="2000" dirty="0">
                <a:solidFill>
                  <a:schemeClr val="bg1"/>
                </a:solidFill>
              </a:rPr>
              <a:t> ，你会怎么做？</a:t>
            </a:r>
            <a:endParaRPr lang="en-US" altLang="zh-CN" sz="2000" dirty="0">
              <a:solidFill>
                <a:schemeClr val="bg1"/>
              </a:solidFill>
            </a:endParaRPr>
          </a:p>
        </p:txBody>
      </p:sp>
      <p:sp>
        <p:nvSpPr>
          <p:cNvPr id="31" name="文本框 30">
            <a:extLst>
              <a:ext uri="{FF2B5EF4-FFF2-40B4-BE49-F238E27FC236}">
                <a16:creationId xmlns:a16="http://schemas.microsoft.com/office/drawing/2014/main" id="{04E92CB4-6B0F-B242-940F-7A08B25998AC}"/>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韩</a:t>
            </a:r>
          </a:p>
        </p:txBody>
      </p:sp>
      <p:sp>
        <p:nvSpPr>
          <p:cNvPr id="34" name="文本框 33">
            <a:extLst>
              <a:ext uri="{FF2B5EF4-FFF2-40B4-BE49-F238E27FC236}">
                <a16:creationId xmlns:a16="http://schemas.microsoft.com/office/drawing/2014/main" id="{10CC64FF-1A02-8C40-9990-1D630FD4D5EF}"/>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chemeClr val="bg1"/>
                </a:solidFill>
              </a:rPr>
              <a:t>非</a:t>
            </a:r>
          </a:p>
        </p:txBody>
      </p:sp>
      <p:sp>
        <p:nvSpPr>
          <p:cNvPr id="41" name="文本框 40">
            <a:extLst>
              <a:ext uri="{FF2B5EF4-FFF2-40B4-BE49-F238E27FC236}">
                <a16:creationId xmlns:a16="http://schemas.microsoft.com/office/drawing/2014/main" id="{49DF58B5-5140-5340-9926-AF3590C1270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子</a:t>
            </a:r>
          </a:p>
        </p:txBody>
      </p:sp>
      <p:sp>
        <p:nvSpPr>
          <p:cNvPr id="42" name="文本框 41">
            <a:extLst>
              <a:ext uri="{FF2B5EF4-FFF2-40B4-BE49-F238E27FC236}">
                <a16:creationId xmlns:a16="http://schemas.microsoft.com/office/drawing/2014/main" id="{49C53FAA-4143-E74D-89F9-8EF4ABC283F2}"/>
              </a:ext>
            </a:extLst>
          </p:cNvPr>
          <p:cNvSpPr txBox="1"/>
          <p:nvPr/>
        </p:nvSpPr>
        <p:spPr>
          <a:xfrm>
            <a:off x="6171076" y="3052934"/>
            <a:ext cx="1176782" cy="584775"/>
          </a:xfrm>
          <a:prstGeom prst="rect">
            <a:avLst/>
          </a:prstGeom>
          <a:noFill/>
        </p:spPr>
        <p:txBody>
          <a:bodyPr wrap="square" rtlCol="0">
            <a:spAutoFit/>
          </a:bodyPr>
          <a:lstStyle/>
          <a:p>
            <a:r>
              <a:rPr lang="zh-CN" altLang="en-US" sz="3200" b="1" dirty="0">
                <a:solidFill>
                  <a:schemeClr val="bg1"/>
                </a:solidFill>
              </a:rPr>
              <a:t>假设：</a:t>
            </a:r>
          </a:p>
        </p:txBody>
      </p:sp>
      <p:sp>
        <p:nvSpPr>
          <p:cNvPr id="43" name="文本框 42">
            <a:extLst>
              <a:ext uri="{FF2B5EF4-FFF2-40B4-BE49-F238E27FC236}">
                <a16:creationId xmlns:a16="http://schemas.microsoft.com/office/drawing/2014/main" id="{3863465B-412F-5D49-95E1-E0480F89A507}"/>
              </a:ext>
            </a:extLst>
          </p:cNvPr>
          <p:cNvSpPr txBox="1"/>
          <p:nvPr/>
        </p:nvSpPr>
        <p:spPr>
          <a:xfrm>
            <a:off x="7400783" y="3141299"/>
            <a:ext cx="4693246" cy="967957"/>
          </a:xfrm>
          <a:prstGeom prst="rect">
            <a:avLst/>
          </a:prstGeom>
          <a:noFill/>
        </p:spPr>
        <p:txBody>
          <a:bodyPr wrap="square" rtlCol="0">
            <a:spAutoFit/>
          </a:bodyPr>
          <a:lstStyle/>
          <a:p>
            <a:pPr>
              <a:lnSpc>
                <a:spcPct val="150000"/>
              </a:lnSpc>
            </a:pPr>
            <a:r>
              <a:rPr lang="zh-CN" altLang="en-US" sz="2000" dirty="0">
                <a:solidFill>
                  <a:schemeClr val="bg1"/>
                </a:solidFill>
              </a:rPr>
              <a:t>三人都是聪明、理性的</a:t>
            </a:r>
            <a:endParaRPr lang="en-US" altLang="zh-CN" sz="2000" dirty="0">
              <a:solidFill>
                <a:schemeClr val="bg1"/>
              </a:solidFill>
            </a:endParaRPr>
          </a:p>
          <a:p>
            <a:pPr>
              <a:lnSpc>
                <a:spcPct val="150000"/>
              </a:lnSpc>
            </a:pPr>
            <a:r>
              <a:rPr lang="zh-CN" altLang="en-US" sz="2000" dirty="0">
                <a:solidFill>
                  <a:schemeClr val="bg1"/>
                </a:solidFill>
              </a:rPr>
              <a:t>人性本恶</a:t>
            </a:r>
            <a:endParaRPr lang="en-US" altLang="zh-CN" sz="2000" dirty="0">
              <a:solidFill>
                <a:schemeClr val="bg1"/>
              </a:solidFill>
            </a:endParaRPr>
          </a:p>
        </p:txBody>
      </p:sp>
    </p:spTree>
    <p:extLst>
      <p:ext uri="{BB962C8B-B14F-4D97-AF65-F5344CB8AC3E}">
        <p14:creationId xmlns:p14="http://schemas.microsoft.com/office/powerpoint/2010/main" val="34907632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文本框 44">
            <a:extLst>
              <a:ext uri="{FF2B5EF4-FFF2-40B4-BE49-F238E27FC236}">
                <a16:creationId xmlns:a16="http://schemas.microsoft.com/office/drawing/2014/main" id="{1E4AE862-9FEE-0842-904D-80941279CC04}"/>
              </a:ext>
            </a:extLst>
          </p:cNvPr>
          <p:cNvSpPr txBox="1"/>
          <p:nvPr/>
        </p:nvSpPr>
        <p:spPr>
          <a:xfrm>
            <a:off x="5419269" y="132747"/>
            <a:ext cx="6556422" cy="4542847"/>
          </a:xfrm>
          <a:prstGeom prst="rect">
            <a:avLst/>
          </a:prstGeom>
          <a:noFill/>
          <a:ln>
            <a:solidFill>
              <a:srgbClr val="FFFF00"/>
            </a:solidFill>
            <a:prstDash val="solid"/>
          </a:ln>
        </p:spPr>
        <p:txBody>
          <a:bodyPr wrap="square" rtlCol="0">
            <a:spAutoFit/>
          </a:bodyPr>
          <a:lstStyle/>
          <a:p>
            <a:pPr>
              <a:lnSpc>
                <a:spcPct val="150000"/>
              </a:lnSpc>
            </a:pPr>
            <a:endParaRPr lang="en-US" altLang="zh-CN" sz="2800" dirty="0">
              <a:solidFill>
                <a:schemeClr val="bg1"/>
              </a:solidFill>
            </a:endParaRPr>
          </a:p>
          <a:p>
            <a:pPr>
              <a:lnSpc>
                <a:spcPct val="150000"/>
              </a:lnSpc>
            </a:pPr>
            <a:endParaRPr lang="en-US" altLang="zh-CN" sz="2800" dirty="0">
              <a:solidFill>
                <a:schemeClr val="bg1"/>
              </a:solidFill>
            </a:endParaRPr>
          </a:p>
          <a:p>
            <a:pPr>
              <a:lnSpc>
                <a:spcPct val="150000"/>
              </a:lnSpc>
            </a:pPr>
            <a:endParaRPr lang="en-US" altLang="zh-CN" sz="2800" dirty="0">
              <a:solidFill>
                <a:schemeClr val="bg1"/>
              </a:solidFill>
            </a:endParaRPr>
          </a:p>
          <a:p>
            <a:pPr>
              <a:lnSpc>
                <a:spcPct val="150000"/>
              </a:lnSpc>
            </a:pPr>
            <a:endParaRPr lang="en-US" altLang="zh-CN" sz="2800" dirty="0">
              <a:solidFill>
                <a:schemeClr val="bg1"/>
              </a:solidFill>
            </a:endParaRPr>
          </a:p>
          <a:p>
            <a:pPr>
              <a:lnSpc>
                <a:spcPct val="150000"/>
              </a:lnSpc>
            </a:pPr>
            <a:endParaRPr lang="en-US" altLang="zh-CN" sz="2800" dirty="0">
              <a:solidFill>
                <a:schemeClr val="bg1"/>
              </a:solidFill>
            </a:endParaRPr>
          </a:p>
          <a:p>
            <a:pPr>
              <a:lnSpc>
                <a:spcPct val="150000"/>
              </a:lnSpc>
            </a:pPr>
            <a:endParaRPr lang="en-US" altLang="zh-CN" sz="2800" dirty="0">
              <a:solidFill>
                <a:schemeClr val="bg1"/>
              </a:solidFill>
            </a:endParaRPr>
          </a:p>
          <a:p>
            <a:pPr>
              <a:lnSpc>
                <a:spcPct val="150000"/>
              </a:lnSpc>
            </a:pPr>
            <a:r>
              <a:rPr lang="zh-CN" altLang="en-US" sz="2800" dirty="0">
                <a:solidFill>
                  <a:schemeClr val="bg1"/>
                </a:solidFill>
              </a:rPr>
              <a:t>       </a:t>
            </a:r>
            <a:r>
              <a:rPr lang="en-US" altLang="zh-CN" sz="2800" dirty="0">
                <a:solidFill>
                  <a:schemeClr val="bg1"/>
                </a:solidFill>
              </a:rPr>
              <a:t>M</a:t>
            </a:r>
            <a:r>
              <a:rPr lang="zh-CN" altLang="en-US" sz="2800" dirty="0">
                <a:solidFill>
                  <a:schemeClr val="bg1"/>
                </a:solidFill>
              </a:rPr>
              <a:t> 知道</a:t>
            </a:r>
            <a:endParaRPr lang="en-US" altLang="zh-CN" sz="2800" dirty="0">
              <a:solidFill>
                <a:schemeClr val="bg1"/>
              </a:solidFill>
            </a:endParaRPr>
          </a:p>
        </p:txBody>
      </p:sp>
      <p:sp>
        <p:nvSpPr>
          <p:cNvPr id="44" name="文本框 43">
            <a:extLst>
              <a:ext uri="{FF2B5EF4-FFF2-40B4-BE49-F238E27FC236}">
                <a16:creationId xmlns:a16="http://schemas.microsoft.com/office/drawing/2014/main" id="{42A6E1A8-9722-4F41-95F2-14C538970B51}"/>
              </a:ext>
            </a:extLst>
          </p:cNvPr>
          <p:cNvSpPr txBox="1"/>
          <p:nvPr/>
        </p:nvSpPr>
        <p:spPr>
          <a:xfrm>
            <a:off x="5716187" y="450646"/>
            <a:ext cx="5884571" cy="3250185"/>
          </a:xfrm>
          <a:prstGeom prst="rect">
            <a:avLst/>
          </a:prstGeom>
          <a:noFill/>
          <a:ln>
            <a:solidFill>
              <a:srgbClr val="FFFF00"/>
            </a:solidFill>
            <a:prstDash val="solid"/>
          </a:ln>
        </p:spPr>
        <p:txBody>
          <a:bodyPr wrap="square" rtlCol="0">
            <a:spAutoFit/>
          </a:bodyPr>
          <a:lstStyle/>
          <a:p>
            <a:pPr algn="ctr">
              <a:lnSpc>
                <a:spcPct val="150000"/>
              </a:lnSpc>
            </a:pPr>
            <a:endParaRPr lang="en-US" altLang="zh-CN" sz="2800" dirty="0">
              <a:solidFill>
                <a:schemeClr val="bg1"/>
              </a:solidFill>
            </a:endParaRPr>
          </a:p>
          <a:p>
            <a:pPr algn="ctr">
              <a:lnSpc>
                <a:spcPct val="150000"/>
              </a:lnSpc>
            </a:pPr>
            <a:endParaRPr lang="en-US" altLang="zh-CN" sz="2800" dirty="0">
              <a:solidFill>
                <a:schemeClr val="bg1"/>
              </a:solidFill>
            </a:endParaRPr>
          </a:p>
          <a:p>
            <a:pPr algn="ctr">
              <a:lnSpc>
                <a:spcPct val="150000"/>
              </a:lnSpc>
            </a:pPr>
            <a:endParaRPr lang="en-US" altLang="zh-CN" sz="2800" dirty="0">
              <a:solidFill>
                <a:schemeClr val="bg1"/>
              </a:solidFill>
            </a:endParaRPr>
          </a:p>
          <a:p>
            <a:pPr algn="ctr">
              <a:lnSpc>
                <a:spcPct val="150000"/>
              </a:lnSpc>
            </a:pPr>
            <a:endParaRPr lang="en-US" altLang="zh-CN" sz="2800" dirty="0">
              <a:solidFill>
                <a:schemeClr val="bg1"/>
              </a:solidFill>
            </a:endParaRPr>
          </a:p>
          <a:p>
            <a:pPr>
              <a:lnSpc>
                <a:spcPct val="150000"/>
              </a:lnSpc>
            </a:pPr>
            <a:r>
              <a:rPr lang="zh-CN" altLang="en-US" sz="2800" dirty="0">
                <a:solidFill>
                  <a:schemeClr val="bg1"/>
                </a:solidFill>
              </a:rPr>
              <a:t>           </a:t>
            </a:r>
            <a:r>
              <a:rPr lang="en-US" altLang="zh-CN" sz="2800" dirty="0">
                <a:solidFill>
                  <a:schemeClr val="bg1"/>
                </a:solidFill>
              </a:rPr>
              <a:t>A</a:t>
            </a:r>
            <a:r>
              <a:rPr lang="zh-CN" altLang="en-US" sz="2800" dirty="0">
                <a:solidFill>
                  <a:schemeClr val="bg1"/>
                </a:solidFill>
              </a:rPr>
              <a:t> 知道</a:t>
            </a:r>
            <a:endParaRPr lang="en-US" altLang="zh-CN" sz="2800" dirty="0">
              <a:solidFill>
                <a:schemeClr val="bg1"/>
              </a:solidFill>
            </a:endParaRPr>
          </a:p>
        </p:txBody>
      </p:sp>
      <p:sp>
        <p:nvSpPr>
          <p:cNvPr id="40" name="文本框 39">
            <a:extLst>
              <a:ext uri="{FF2B5EF4-FFF2-40B4-BE49-F238E27FC236}">
                <a16:creationId xmlns:a16="http://schemas.microsoft.com/office/drawing/2014/main" id="{C3976272-8290-2245-A1B4-372BBFFC0666}"/>
              </a:ext>
            </a:extLst>
          </p:cNvPr>
          <p:cNvSpPr txBox="1"/>
          <p:nvPr/>
        </p:nvSpPr>
        <p:spPr>
          <a:xfrm>
            <a:off x="6195019" y="944576"/>
            <a:ext cx="4926908" cy="1957524"/>
          </a:xfrm>
          <a:prstGeom prst="rect">
            <a:avLst/>
          </a:prstGeom>
          <a:noFill/>
          <a:ln>
            <a:solidFill>
              <a:srgbClr val="FFFF00"/>
            </a:solidFill>
            <a:prstDash val="solid"/>
          </a:ln>
        </p:spPr>
        <p:txBody>
          <a:bodyPr wrap="square" rtlCol="0">
            <a:spAutoFit/>
          </a:bodyPr>
          <a:lstStyle/>
          <a:p>
            <a:pPr algn="ctr">
              <a:lnSpc>
                <a:spcPct val="150000"/>
              </a:lnSpc>
            </a:pPr>
            <a:endParaRPr lang="en-US" altLang="zh-CN" sz="2800" dirty="0">
              <a:solidFill>
                <a:schemeClr val="bg1"/>
              </a:solidFill>
            </a:endParaRPr>
          </a:p>
          <a:p>
            <a:pPr algn="ctr">
              <a:lnSpc>
                <a:spcPct val="150000"/>
              </a:lnSpc>
            </a:pPr>
            <a:endParaRPr lang="en-US" altLang="zh-CN" sz="2800" dirty="0">
              <a:solidFill>
                <a:schemeClr val="bg1"/>
              </a:solidFill>
            </a:endParaRPr>
          </a:p>
          <a:p>
            <a:pPr>
              <a:lnSpc>
                <a:spcPct val="150000"/>
              </a:lnSpc>
            </a:pPr>
            <a:r>
              <a:rPr lang="zh-CN" altLang="en-US" sz="2800" dirty="0">
                <a:solidFill>
                  <a:schemeClr val="bg1"/>
                </a:solidFill>
              </a:rPr>
              <a:t>         </a:t>
            </a:r>
            <a:r>
              <a:rPr lang="en-US" altLang="zh-CN" sz="2800" dirty="0">
                <a:solidFill>
                  <a:schemeClr val="bg1"/>
                </a:solidFill>
              </a:rPr>
              <a:t>B</a:t>
            </a:r>
            <a:r>
              <a:rPr lang="zh-CN" altLang="en-US" sz="2800" dirty="0">
                <a:solidFill>
                  <a:schemeClr val="bg1"/>
                </a:solidFill>
              </a:rPr>
              <a:t> 知道</a:t>
            </a:r>
            <a:endParaRPr lang="en-US" altLang="zh-CN" sz="2800" dirty="0">
              <a:solidFill>
                <a:schemeClr val="bg1"/>
              </a:solidFill>
            </a:endParaRPr>
          </a:p>
        </p:txBody>
      </p:sp>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三姬</a:t>
            </a:r>
            <a:endParaRPr lang="en-US" altLang="zh-CN" sz="3600" b="1" dirty="0">
              <a:solidFill>
                <a:schemeClr val="bg1"/>
              </a:solidFill>
            </a:endParaRPr>
          </a:p>
          <a:p>
            <a:pPr algn="ctr"/>
            <a:r>
              <a:rPr lang="zh-CN" altLang="en-US" sz="3600" b="1" dirty="0">
                <a:solidFill>
                  <a:schemeClr val="bg1"/>
                </a:solidFill>
              </a:rPr>
              <a:t>分金</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477563" y="6328417"/>
            <a:ext cx="2205200" cy="369332"/>
          </a:xfrm>
          <a:prstGeom prst="rect">
            <a:avLst/>
          </a:prstGeom>
          <a:noFill/>
        </p:spPr>
        <p:txBody>
          <a:bodyPr wrap="square" rtlCol="0">
            <a:spAutoFit/>
          </a:bodyPr>
          <a:lstStyle/>
          <a:p>
            <a:pPr algn="ctr"/>
            <a:r>
              <a:rPr lang="zh-CN" altLang="en-US" dirty="0"/>
              <a:t>动态博弈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04E92CB4-6B0F-B242-940F-7A08B25998AC}"/>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韩</a:t>
            </a:r>
          </a:p>
        </p:txBody>
      </p:sp>
      <p:sp>
        <p:nvSpPr>
          <p:cNvPr id="34" name="文本框 33">
            <a:extLst>
              <a:ext uri="{FF2B5EF4-FFF2-40B4-BE49-F238E27FC236}">
                <a16:creationId xmlns:a16="http://schemas.microsoft.com/office/drawing/2014/main" id="{10CC64FF-1A02-8C40-9990-1D630FD4D5EF}"/>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chemeClr val="bg1"/>
                </a:solidFill>
              </a:rPr>
              <a:t>非</a:t>
            </a:r>
          </a:p>
        </p:txBody>
      </p:sp>
      <p:sp>
        <p:nvSpPr>
          <p:cNvPr id="41" name="文本框 40">
            <a:extLst>
              <a:ext uri="{FF2B5EF4-FFF2-40B4-BE49-F238E27FC236}">
                <a16:creationId xmlns:a16="http://schemas.microsoft.com/office/drawing/2014/main" id="{49DF58B5-5140-5340-9926-AF3590C1270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子</a:t>
            </a:r>
          </a:p>
        </p:txBody>
      </p:sp>
      <p:sp>
        <p:nvSpPr>
          <p:cNvPr id="38" name="文本框 37">
            <a:extLst>
              <a:ext uri="{FF2B5EF4-FFF2-40B4-BE49-F238E27FC236}">
                <a16:creationId xmlns:a16="http://schemas.microsoft.com/office/drawing/2014/main" id="{C735E950-2737-D143-80BE-51A09A22B1AD}"/>
              </a:ext>
            </a:extLst>
          </p:cNvPr>
          <p:cNvSpPr txBox="1"/>
          <p:nvPr/>
        </p:nvSpPr>
        <p:spPr>
          <a:xfrm>
            <a:off x="6749744" y="1387311"/>
            <a:ext cx="3954789" cy="664862"/>
          </a:xfrm>
          <a:prstGeom prst="rect">
            <a:avLst/>
          </a:prstGeom>
          <a:noFill/>
          <a:ln>
            <a:solidFill>
              <a:srgbClr val="FFFF00"/>
            </a:solidFill>
            <a:prstDash val="solid"/>
          </a:ln>
        </p:spPr>
        <p:txBody>
          <a:bodyPr wrap="square" rtlCol="0">
            <a:spAutoFit/>
          </a:bodyPr>
          <a:lstStyle/>
          <a:p>
            <a:pPr>
              <a:lnSpc>
                <a:spcPct val="150000"/>
              </a:lnSpc>
            </a:pPr>
            <a:r>
              <a:rPr lang="zh-CN" altLang="en-US" sz="2800" dirty="0">
                <a:solidFill>
                  <a:schemeClr val="bg1"/>
                </a:solidFill>
              </a:rPr>
              <a:t>   余下 </a:t>
            </a:r>
            <a:r>
              <a:rPr lang="en-US" altLang="zh-CN" sz="2800" dirty="0">
                <a:solidFill>
                  <a:schemeClr val="bg1"/>
                </a:solidFill>
              </a:rPr>
              <a:t>B</a:t>
            </a:r>
            <a:r>
              <a:rPr lang="zh-CN" altLang="en-US" sz="2800" dirty="0">
                <a:solidFill>
                  <a:schemeClr val="bg1"/>
                </a:solidFill>
              </a:rPr>
              <a:t> 和 </a:t>
            </a:r>
            <a:r>
              <a:rPr lang="en-US" altLang="zh-CN" sz="2800" dirty="0">
                <a:solidFill>
                  <a:schemeClr val="bg1"/>
                </a:solidFill>
              </a:rPr>
              <a:t>C</a:t>
            </a:r>
          </a:p>
        </p:txBody>
      </p:sp>
      <p:sp>
        <p:nvSpPr>
          <p:cNvPr id="46" name="文本框 45">
            <a:extLst>
              <a:ext uri="{FF2B5EF4-FFF2-40B4-BE49-F238E27FC236}">
                <a16:creationId xmlns:a16="http://schemas.microsoft.com/office/drawing/2014/main" id="{DF495CB7-152B-BD4E-AA12-A47F9905176B}"/>
              </a:ext>
            </a:extLst>
          </p:cNvPr>
          <p:cNvSpPr txBox="1"/>
          <p:nvPr/>
        </p:nvSpPr>
        <p:spPr>
          <a:xfrm>
            <a:off x="6906125" y="5090941"/>
            <a:ext cx="2792150" cy="769441"/>
          </a:xfrm>
          <a:prstGeom prst="rect">
            <a:avLst/>
          </a:prstGeom>
          <a:noFill/>
        </p:spPr>
        <p:txBody>
          <a:bodyPr wrap="square" rtlCol="0">
            <a:spAutoFit/>
          </a:bodyPr>
          <a:lstStyle/>
          <a:p>
            <a:r>
              <a:rPr lang="zh-CN" altLang="en-US" sz="4400" b="1" dirty="0">
                <a:solidFill>
                  <a:srgbClr val="FFFF00"/>
                </a:solidFill>
              </a:rPr>
              <a:t>先手优势</a:t>
            </a:r>
          </a:p>
        </p:txBody>
      </p:sp>
      <p:sp>
        <p:nvSpPr>
          <p:cNvPr id="47" name="文本框 46">
            <a:extLst>
              <a:ext uri="{FF2B5EF4-FFF2-40B4-BE49-F238E27FC236}">
                <a16:creationId xmlns:a16="http://schemas.microsoft.com/office/drawing/2014/main" id="{AA3B8482-1D03-5D46-A2EC-09435A4D5753}"/>
              </a:ext>
            </a:extLst>
          </p:cNvPr>
          <p:cNvSpPr txBox="1"/>
          <p:nvPr/>
        </p:nvSpPr>
        <p:spPr>
          <a:xfrm>
            <a:off x="9698275" y="5601036"/>
            <a:ext cx="2247963" cy="1015663"/>
          </a:xfrm>
          <a:prstGeom prst="rect">
            <a:avLst/>
          </a:prstGeom>
          <a:noFill/>
        </p:spPr>
        <p:txBody>
          <a:bodyPr wrap="square" rtlCol="0">
            <a:spAutoFit/>
          </a:bodyPr>
          <a:lstStyle/>
          <a:p>
            <a:r>
              <a:rPr lang="zh-CN" altLang="en-US" sz="6000" b="1" dirty="0">
                <a:solidFill>
                  <a:srgbClr val="FFFF00"/>
                </a:solidFill>
              </a:rPr>
              <a:t>共谋</a:t>
            </a:r>
          </a:p>
        </p:txBody>
      </p:sp>
      <p:sp>
        <p:nvSpPr>
          <p:cNvPr id="2" name="文本框 1">
            <a:extLst>
              <a:ext uri="{FF2B5EF4-FFF2-40B4-BE49-F238E27FC236}">
                <a16:creationId xmlns:a16="http://schemas.microsoft.com/office/drawing/2014/main" id="{3E416BF3-8BFF-3340-B3CA-9E3F946593B6}"/>
              </a:ext>
            </a:extLst>
          </p:cNvPr>
          <p:cNvSpPr txBox="1"/>
          <p:nvPr/>
        </p:nvSpPr>
        <p:spPr>
          <a:xfrm>
            <a:off x="8865818" y="1505193"/>
            <a:ext cx="1620957" cy="523220"/>
          </a:xfrm>
          <a:prstGeom prst="rect">
            <a:avLst/>
          </a:prstGeom>
          <a:noFill/>
        </p:spPr>
        <p:txBody>
          <a:bodyPr wrap="none" rtlCol="0">
            <a:spAutoFit/>
          </a:bodyPr>
          <a:lstStyle/>
          <a:p>
            <a:r>
              <a:rPr lang="en-US" altLang="zh-CN" sz="2800" dirty="0">
                <a:solidFill>
                  <a:schemeClr val="bg1"/>
                </a:solidFill>
              </a:rPr>
              <a:t>=&gt;</a:t>
            </a:r>
            <a:r>
              <a:rPr lang="zh-CN" altLang="en-US" sz="2800" dirty="0">
                <a:solidFill>
                  <a:schemeClr val="bg1"/>
                </a:solidFill>
              </a:rPr>
              <a:t> </a:t>
            </a:r>
            <a:r>
              <a:rPr lang="en-US" altLang="zh-CN" sz="2800" dirty="0">
                <a:solidFill>
                  <a:schemeClr val="bg1"/>
                </a:solidFill>
              </a:rPr>
              <a:t>B</a:t>
            </a:r>
            <a:r>
              <a:rPr lang="zh-CN" altLang="en-US" sz="2800" dirty="0">
                <a:solidFill>
                  <a:schemeClr val="bg1"/>
                </a:solidFill>
              </a:rPr>
              <a:t> 必死</a:t>
            </a:r>
            <a:endParaRPr kumimoji="1" lang="zh-CN" altLang="en-US" sz="2800" dirty="0"/>
          </a:p>
        </p:txBody>
      </p:sp>
      <p:sp>
        <p:nvSpPr>
          <p:cNvPr id="3" name="文本框 2">
            <a:extLst>
              <a:ext uri="{FF2B5EF4-FFF2-40B4-BE49-F238E27FC236}">
                <a16:creationId xmlns:a16="http://schemas.microsoft.com/office/drawing/2014/main" id="{C60FDDB0-70F5-9143-80DA-F186FDEC9564}"/>
              </a:ext>
            </a:extLst>
          </p:cNvPr>
          <p:cNvSpPr txBox="1"/>
          <p:nvPr/>
        </p:nvSpPr>
        <p:spPr>
          <a:xfrm>
            <a:off x="8096659" y="2324944"/>
            <a:ext cx="2710999" cy="523220"/>
          </a:xfrm>
          <a:prstGeom prst="rect">
            <a:avLst/>
          </a:prstGeom>
          <a:noFill/>
        </p:spPr>
        <p:txBody>
          <a:bodyPr wrap="none" rtlCol="0">
            <a:spAutoFit/>
          </a:bodyPr>
          <a:lstStyle/>
          <a:p>
            <a:r>
              <a:rPr lang="en-US" altLang="zh-CN" sz="2800" dirty="0">
                <a:solidFill>
                  <a:schemeClr val="bg1"/>
                </a:solidFill>
              </a:rPr>
              <a:t>=&gt;</a:t>
            </a:r>
            <a:r>
              <a:rPr lang="zh-CN" altLang="en-US" sz="2800" dirty="0">
                <a:solidFill>
                  <a:schemeClr val="bg1"/>
                </a:solidFill>
              </a:rPr>
              <a:t> 无条件支持 </a:t>
            </a:r>
            <a:r>
              <a:rPr lang="en-US" altLang="zh-CN" sz="2800" dirty="0">
                <a:solidFill>
                  <a:schemeClr val="bg1"/>
                </a:solidFill>
              </a:rPr>
              <a:t>A</a:t>
            </a:r>
            <a:endParaRPr kumimoji="1" lang="zh-CN" altLang="en-US" sz="2800" dirty="0"/>
          </a:p>
        </p:txBody>
      </p:sp>
      <p:sp>
        <p:nvSpPr>
          <p:cNvPr id="4" name="文本框 3">
            <a:extLst>
              <a:ext uri="{FF2B5EF4-FFF2-40B4-BE49-F238E27FC236}">
                <a16:creationId xmlns:a16="http://schemas.microsoft.com/office/drawing/2014/main" id="{339C9335-E7CC-CD45-91C4-0C3FD981B0DB}"/>
              </a:ext>
            </a:extLst>
          </p:cNvPr>
          <p:cNvSpPr txBox="1"/>
          <p:nvPr/>
        </p:nvSpPr>
        <p:spPr>
          <a:xfrm>
            <a:off x="7862620" y="3147171"/>
            <a:ext cx="3179075" cy="523220"/>
          </a:xfrm>
          <a:prstGeom prst="rect">
            <a:avLst/>
          </a:prstGeom>
          <a:noFill/>
        </p:spPr>
        <p:txBody>
          <a:bodyPr wrap="none" rtlCol="0">
            <a:spAutoFit/>
          </a:bodyPr>
          <a:lstStyle/>
          <a:p>
            <a:r>
              <a:rPr lang="en-US" altLang="zh-CN" sz="2800" dirty="0">
                <a:solidFill>
                  <a:schemeClr val="bg1"/>
                </a:solidFill>
              </a:rPr>
              <a:t>=&gt;</a:t>
            </a:r>
            <a:r>
              <a:rPr lang="zh-CN" altLang="en-US" sz="2800" dirty="0">
                <a:solidFill>
                  <a:schemeClr val="bg1"/>
                </a:solidFill>
              </a:rPr>
              <a:t>  </a:t>
            </a:r>
            <a:r>
              <a:rPr lang="en-US" altLang="zh-CN" sz="2800" dirty="0">
                <a:solidFill>
                  <a:schemeClr val="bg1"/>
                </a:solidFill>
              </a:rPr>
              <a:t>A</a:t>
            </a:r>
            <a:r>
              <a:rPr lang="zh-CN" altLang="en-US" sz="2800" dirty="0">
                <a:solidFill>
                  <a:schemeClr val="bg1"/>
                </a:solidFill>
              </a:rPr>
              <a:t> </a:t>
            </a:r>
            <a:r>
              <a:rPr lang="en-US" altLang="zh-CN" sz="2800" dirty="0">
                <a:solidFill>
                  <a:schemeClr val="bg1"/>
                </a:solidFill>
              </a:rPr>
              <a:t>100</a:t>
            </a:r>
            <a:r>
              <a:rPr lang="zh-CN" altLang="en-US" sz="2800" dirty="0">
                <a:solidFill>
                  <a:schemeClr val="bg1"/>
                </a:solidFill>
              </a:rPr>
              <a:t>，</a:t>
            </a:r>
            <a:r>
              <a:rPr lang="en-US" altLang="zh-CN" sz="2800" dirty="0">
                <a:solidFill>
                  <a:schemeClr val="bg1"/>
                </a:solidFill>
              </a:rPr>
              <a:t>B</a:t>
            </a:r>
            <a:r>
              <a:rPr lang="zh-CN" altLang="en-US" sz="2800" dirty="0">
                <a:solidFill>
                  <a:schemeClr val="bg1"/>
                </a:solidFill>
              </a:rPr>
              <a:t> </a:t>
            </a:r>
            <a:r>
              <a:rPr lang="en-US" altLang="zh-CN" sz="2800" dirty="0">
                <a:solidFill>
                  <a:schemeClr val="bg1"/>
                </a:solidFill>
              </a:rPr>
              <a:t>0</a:t>
            </a:r>
            <a:r>
              <a:rPr lang="zh-CN" altLang="en-US" sz="2800" dirty="0">
                <a:solidFill>
                  <a:schemeClr val="bg1"/>
                </a:solidFill>
              </a:rPr>
              <a:t>，</a:t>
            </a:r>
            <a:r>
              <a:rPr lang="en-US" altLang="zh-CN" sz="2800" dirty="0">
                <a:solidFill>
                  <a:schemeClr val="bg1"/>
                </a:solidFill>
              </a:rPr>
              <a:t>C</a:t>
            </a:r>
            <a:r>
              <a:rPr lang="zh-CN" altLang="en-US" sz="2800" dirty="0">
                <a:solidFill>
                  <a:schemeClr val="bg1"/>
                </a:solidFill>
              </a:rPr>
              <a:t> </a:t>
            </a:r>
            <a:r>
              <a:rPr lang="en-US" altLang="zh-CN" sz="2800" dirty="0">
                <a:solidFill>
                  <a:schemeClr val="bg1"/>
                </a:solidFill>
              </a:rPr>
              <a:t>0</a:t>
            </a:r>
            <a:endParaRPr kumimoji="1" lang="zh-CN" altLang="en-US" sz="2800" dirty="0"/>
          </a:p>
        </p:txBody>
      </p:sp>
      <p:sp>
        <p:nvSpPr>
          <p:cNvPr id="17" name="文本框 16">
            <a:extLst>
              <a:ext uri="{FF2B5EF4-FFF2-40B4-BE49-F238E27FC236}">
                <a16:creationId xmlns:a16="http://schemas.microsoft.com/office/drawing/2014/main" id="{20E48B26-8449-8949-9ECF-0269A2752338}"/>
              </a:ext>
            </a:extLst>
          </p:cNvPr>
          <p:cNvSpPr txBox="1"/>
          <p:nvPr/>
        </p:nvSpPr>
        <p:spPr>
          <a:xfrm>
            <a:off x="7488318" y="4073014"/>
            <a:ext cx="3927678" cy="523220"/>
          </a:xfrm>
          <a:prstGeom prst="rect">
            <a:avLst/>
          </a:prstGeom>
          <a:noFill/>
        </p:spPr>
        <p:txBody>
          <a:bodyPr wrap="none" rtlCol="0">
            <a:spAutoFit/>
          </a:bodyPr>
          <a:lstStyle/>
          <a:p>
            <a:r>
              <a:rPr lang="en-US" altLang="zh-CN" sz="2800" dirty="0">
                <a:solidFill>
                  <a:schemeClr val="bg1"/>
                </a:solidFill>
              </a:rPr>
              <a:t>=&gt;</a:t>
            </a:r>
            <a:r>
              <a:rPr lang="zh-CN" altLang="en-US" sz="2800" dirty="0">
                <a:solidFill>
                  <a:schemeClr val="bg1"/>
                </a:solidFill>
              </a:rPr>
              <a:t>  </a:t>
            </a:r>
            <a:r>
              <a:rPr lang="en-US" altLang="zh-CN" sz="2800" dirty="0">
                <a:solidFill>
                  <a:schemeClr val="bg1"/>
                </a:solidFill>
              </a:rPr>
              <a:t>M</a:t>
            </a:r>
            <a:r>
              <a:rPr lang="zh-CN" altLang="en-US" sz="2800" dirty="0">
                <a:solidFill>
                  <a:schemeClr val="bg1"/>
                </a:solidFill>
              </a:rPr>
              <a:t> </a:t>
            </a:r>
            <a:r>
              <a:rPr lang="en-US" altLang="zh-CN" sz="2800" dirty="0">
                <a:solidFill>
                  <a:schemeClr val="bg1"/>
                </a:solidFill>
              </a:rPr>
              <a:t>98</a:t>
            </a:r>
            <a:r>
              <a:rPr lang="zh-CN" altLang="en-US" sz="2800" dirty="0">
                <a:solidFill>
                  <a:schemeClr val="bg1"/>
                </a:solidFill>
              </a:rPr>
              <a:t>，</a:t>
            </a:r>
            <a:r>
              <a:rPr lang="en-US" altLang="zh-CN" sz="2800" dirty="0">
                <a:solidFill>
                  <a:schemeClr val="bg1"/>
                </a:solidFill>
              </a:rPr>
              <a:t>A</a:t>
            </a:r>
            <a:r>
              <a:rPr lang="zh-CN" altLang="en-US" sz="2800" dirty="0">
                <a:solidFill>
                  <a:schemeClr val="bg1"/>
                </a:solidFill>
              </a:rPr>
              <a:t> </a:t>
            </a:r>
            <a:r>
              <a:rPr lang="en-US" altLang="zh-CN" sz="2800" dirty="0">
                <a:solidFill>
                  <a:schemeClr val="bg1"/>
                </a:solidFill>
              </a:rPr>
              <a:t>0</a:t>
            </a:r>
            <a:r>
              <a:rPr lang="zh-CN" altLang="en-US" sz="2800" dirty="0">
                <a:solidFill>
                  <a:schemeClr val="bg1"/>
                </a:solidFill>
              </a:rPr>
              <a:t>，</a:t>
            </a:r>
            <a:r>
              <a:rPr lang="en-US" altLang="zh-CN" sz="2800" dirty="0">
                <a:solidFill>
                  <a:schemeClr val="bg1"/>
                </a:solidFill>
              </a:rPr>
              <a:t>B</a:t>
            </a:r>
            <a:r>
              <a:rPr lang="zh-CN" altLang="en-US" sz="2800" dirty="0">
                <a:solidFill>
                  <a:schemeClr val="bg1"/>
                </a:solidFill>
              </a:rPr>
              <a:t> </a:t>
            </a:r>
            <a:r>
              <a:rPr lang="en-US" altLang="zh-CN" sz="2800" dirty="0">
                <a:solidFill>
                  <a:schemeClr val="bg1"/>
                </a:solidFill>
              </a:rPr>
              <a:t>1</a:t>
            </a:r>
            <a:r>
              <a:rPr lang="zh-CN" altLang="en-US" sz="2800" dirty="0">
                <a:solidFill>
                  <a:schemeClr val="bg1"/>
                </a:solidFill>
              </a:rPr>
              <a:t>，</a:t>
            </a:r>
            <a:r>
              <a:rPr lang="en-US" altLang="zh-CN" sz="2800" dirty="0">
                <a:solidFill>
                  <a:schemeClr val="bg1"/>
                </a:solidFill>
              </a:rPr>
              <a:t>C</a:t>
            </a:r>
            <a:r>
              <a:rPr lang="zh-CN" altLang="en-US" sz="2800" dirty="0">
                <a:solidFill>
                  <a:schemeClr val="bg1"/>
                </a:solidFill>
              </a:rPr>
              <a:t> </a:t>
            </a:r>
            <a:r>
              <a:rPr lang="en-US" altLang="zh-CN" sz="2800" dirty="0">
                <a:solidFill>
                  <a:schemeClr val="bg1"/>
                </a:solidFill>
              </a:rPr>
              <a:t>1</a:t>
            </a:r>
            <a:endParaRPr kumimoji="1" lang="zh-CN" altLang="en-US" sz="2800" dirty="0"/>
          </a:p>
        </p:txBody>
      </p:sp>
    </p:spTree>
    <p:extLst>
      <p:ext uri="{BB962C8B-B14F-4D97-AF65-F5344CB8AC3E}">
        <p14:creationId xmlns:p14="http://schemas.microsoft.com/office/powerpoint/2010/main" val="2344631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4" grpId="0" animBg="1"/>
      <p:bldP spid="40" grpId="0" animBg="1"/>
      <p:bldP spid="46" grpId="0"/>
      <p:bldP spid="47" grpId="0"/>
      <p:bldP spid="2" grpId="0"/>
      <p:bldP spid="3" grpId="0"/>
      <p:bldP spid="4" grpId="0"/>
      <p:bldP spid="1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7010400" y="905614"/>
            <a:ext cx="342111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010400" y="1893587"/>
            <a:ext cx="342111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7010401" y="1068225"/>
            <a:ext cx="1340070" cy="646331"/>
          </a:xfrm>
          <a:prstGeom prst="rect">
            <a:avLst/>
          </a:prstGeom>
          <a:noFill/>
        </p:spPr>
        <p:txBody>
          <a:bodyPr wrap="square" rtlCol="0">
            <a:spAutoFit/>
          </a:bodyPr>
          <a:lstStyle/>
          <a:p>
            <a:r>
              <a:rPr lang="zh-CN" altLang="en-US" sz="3600" dirty="0">
                <a:solidFill>
                  <a:schemeClr val="bg1"/>
                </a:solidFill>
              </a:rPr>
              <a:t>大纲</a:t>
            </a:r>
          </a:p>
        </p:txBody>
      </p:sp>
      <p:sp>
        <p:nvSpPr>
          <p:cNvPr id="8" name="椭圆 7"/>
          <p:cNvSpPr/>
          <p:nvPr/>
        </p:nvSpPr>
        <p:spPr>
          <a:xfrm>
            <a:off x="8350470" y="131814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720958" y="1259024"/>
            <a:ext cx="1710559" cy="2811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8641429" y="1203717"/>
            <a:ext cx="1869616" cy="369332"/>
          </a:xfrm>
          <a:prstGeom prst="rect">
            <a:avLst/>
          </a:prstGeom>
          <a:noFill/>
        </p:spPr>
        <p:txBody>
          <a:bodyPr wrap="square" rtlCol="0">
            <a:spAutoFit/>
          </a:bodyPr>
          <a:lstStyle/>
          <a:p>
            <a:pPr algn="ctr"/>
            <a:r>
              <a:rPr lang="en-US" altLang="zh-CN" dirty="0"/>
              <a:t>Catalogue</a:t>
            </a:r>
            <a:endParaRPr lang="zh-CN" altLang="en-US" dirty="0"/>
          </a:p>
        </p:txBody>
      </p:sp>
      <p:cxnSp>
        <p:nvCxnSpPr>
          <p:cNvPr id="15" name="直接连接符 14"/>
          <p:cNvCxnSpPr/>
          <p:nvPr/>
        </p:nvCxnSpPr>
        <p:spPr>
          <a:xfrm>
            <a:off x="10431517" y="1893587"/>
            <a:ext cx="0" cy="406525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1874521" y="5958840"/>
            <a:ext cx="855699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1874520" y="5486400"/>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558290" y="4918710"/>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p:nvPr/>
        </p:nvCxnSpPr>
        <p:spPr>
          <a:xfrm flipV="1">
            <a:off x="1874520" y="4446270"/>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菱形 25"/>
          <p:cNvSpPr/>
          <p:nvPr/>
        </p:nvSpPr>
        <p:spPr>
          <a:xfrm>
            <a:off x="1558290" y="3963670"/>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直接连接符 26"/>
          <p:cNvCxnSpPr>
            <a:stCxn id="26" idx="0"/>
          </p:cNvCxnSpPr>
          <p:nvPr/>
        </p:nvCxnSpPr>
        <p:spPr>
          <a:xfrm flipV="1">
            <a:off x="1874520" y="3354070"/>
            <a:ext cx="0" cy="6096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菱形 27"/>
          <p:cNvSpPr/>
          <p:nvPr/>
        </p:nvSpPr>
        <p:spPr>
          <a:xfrm>
            <a:off x="1558290" y="2946051"/>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flipV="1">
            <a:off x="1874520" y="2488851"/>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菱形 29"/>
          <p:cNvSpPr/>
          <p:nvPr/>
        </p:nvSpPr>
        <p:spPr>
          <a:xfrm>
            <a:off x="1558290" y="1915446"/>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1691640" y="1936267"/>
            <a:ext cx="1291459" cy="523220"/>
          </a:xfrm>
          <a:prstGeom prst="rect">
            <a:avLst/>
          </a:prstGeom>
          <a:noFill/>
        </p:spPr>
        <p:txBody>
          <a:bodyPr wrap="square" rtlCol="0">
            <a:spAutoFit/>
          </a:bodyPr>
          <a:lstStyle/>
          <a:p>
            <a:r>
              <a:rPr lang="en-US" altLang="zh-CN" sz="2800" dirty="0"/>
              <a:t>1</a:t>
            </a:r>
            <a:endParaRPr lang="zh-CN" altLang="en-US" sz="2800" dirty="0"/>
          </a:p>
        </p:txBody>
      </p:sp>
      <p:sp>
        <p:nvSpPr>
          <p:cNvPr id="35" name="文本框 34"/>
          <p:cNvSpPr txBox="1"/>
          <p:nvPr/>
        </p:nvSpPr>
        <p:spPr>
          <a:xfrm>
            <a:off x="1691640" y="2977163"/>
            <a:ext cx="1291459" cy="523220"/>
          </a:xfrm>
          <a:prstGeom prst="rect">
            <a:avLst/>
          </a:prstGeom>
          <a:noFill/>
        </p:spPr>
        <p:txBody>
          <a:bodyPr wrap="square" rtlCol="0">
            <a:spAutoFit/>
          </a:bodyPr>
          <a:lstStyle/>
          <a:p>
            <a:r>
              <a:rPr lang="en-US" altLang="zh-CN" sz="2800" dirty="0"/>
              <a:t>2</a:t>
            </a:r>
            <a:endParaRPr lang="zh-CN" altLang="en-US" sz="2800" dirty="0"/>
          </a:p>
        </p:txBody>
      </p:sp>
      <p:sp>
        <p:nvSpPr>
          <p:cNvPr id="36" name="文本框 35"/>
          <p:cNvSpPr txBox="1"/>
          <p:nvPr/>
        </p:nvSpPr>
        <p:spPr>
          <a:xfrm>
            <a:off x="1691639" y="4002112"/>
            <a:ext cx="1291459" cy="523220"/>
          </a:xfrm>
          <a:prstGeom prst="rect">
            <a:avLst/>
          </a:prstGeom>
          <a:noFill/>
        </p:spPr>
        <p:txBody>
          <a:bodyPr wrap="square" rtlCol="0">
            <a:spAutoFit/>
          </a:bodyPr>
          <a:lstStyle/>
          <a:p>
            <a:r>
              <a:rPr lang="en-US" altLang="zh-CN" sz="2800" dirty="0"/>
              <a:t>3</a:t>
            </a:r>
            <a:endParaRPr lang="zh-CN" altLang="en-US" sz="2800" dirty="0"/>
          </a:p>
        </p:txBody>
      </p:sp>
      <p:sp>
        <p:nvSpPr>
          <p:cNvPr id="37" name="文本框 36"/>
          <p:cNvSpPr txBox="1"/>
          <p:nvPr/>
        </p:nvSpPr>
        <p:spPr>
          <a:xfrm>
            <a:off x="1691638" y="4987774"/>
            <a:ext cx="1291459" cy="523220"/>
          </a:xfrm>
          <a:prstGeom prst="rect">
            <a:avLst/>
          </a:prstGeom>
          <a:noFill/>
        </p:spPr>
        <p:txBody>
          <a:bodyPr wrap="square" rtlCol="0">
            <a:spAutoFit/>
          </a:bodyPr>
          <a:lstStyle/>
          <a:p>
            <a:r>
              <a:rPr lang="en-US" altLang="zh-CN" sz="2800" dirty="0"/>
              <a:t>4</a:t>
            </a:r>
            <a:endParaRPr lang="zh-CN" altLang="en-US" sz="2800" dirty="0"/>
          </a:p>
        </p:txBody>
      </p:sp>
      <p:sp>
        <p:nvSpPr>
          <p:cNvPr id="44" name="文本框 43"/>
          <p:cNvSpPr txBox="1"/>
          <p:nvPr/>
        </p:nvSpPr>
        <p:spPr>
          <a:xfrm>
            <a:off x="2573588" y="1979585"/>
            <a:ext cx="5451291" cy="461665"/>
          </a:xfrm>
          <a:prstGeom prst="rect">
            <a:avLst/>
          </a:prstGeom>
          <a:noFill/>
        </p:spPr>
        <p:txBody>
          <a:bodyPr wrap="square" rtlCol="0">
            <a:spAutoFit/>
          </a:bodyPr>
          <a:lstStyle/>
          <a:p>
            <a:r>
              <a:rPr lang="zh-CN" altLang="en-US" sz="2400" dirty="0">
                <a:solidFill>
                  <a:schemeClr val="bg1"/>
                </a:solidFill>
              </a:rPr>
              <a:t>纳什均衡</a:t>
            </a:r>
          </a:p>
        </p:txBody>
      </p:sp>
      <p:sp>
        <p:nvSpPr>
          <p:cNvPr id="46" name="文本框 45"/>
          <p:cNvSpPr txBox="1"/>
          <p:nvPr/>
        </p:nvSpPr>
        <p:spPr>
          <a:xfrm>
            <a:off x="2573588" y="3013513"/>
            <a:ext cx="4779712" cy="461665"/>
          </a:xfrm>
          <a:prstGeom prst="rect">
            <a:avLst/>
          </a:prstGeom>
          <a:noFill/>
        </p:spPr>
        <p:txBody>
          <a:bodyPr wrap="square" rtlCol="0">
            <a:spAutoFit/>
          </a:bodyPr>
          <a:lstStyle/>
          <a:p>
            <a:r>
              <a:rPr lang="zh-CN" altLang="en-US" sz="2400" dirty="0">
                <a:solidFill>
                  <a:schemeClr val="bg1"/>
                </a:solidFill>
              </a:rPr>
              <a:t>不</a:t>
            </a:r>
            <a:r>
              <a:rPr lang="en-US" altLang="zh-CN" sz="2400" dirty="0">
                <a:solidFill>
                  <a:schemeClr val="bg1"/>
                </a:solidFill>
              </a:rPr>
              <a:t>/</a:t>
            </a:r>
            <a:r>
              <a:rPr lang="zh-CN" altLang="en-US" sz="2400" dirty="0">
                <a:solidFill>
                  <a:schemeClr val="bg1"/>
                </a:solidFill>
              </a:rPr>
              <a:t>完全信息博弈</a:t>
            </a:r>
          </a:p>
        </p:txBody>
      </p:sp>
      <p:sp>
        <p:nvSpPr>
          <p:cNvPr id="47" name="文本框 46"/>
          <p:cNvSpPr txBox="1"/>
          <p:nvPr/>
        </p:nvSpPr>
        <p:spPr>
          <a:xfrm>
            <a:off x="2573588" y="4043421"/>
            <a:ext cx="7743877" cy="461665"/>
          </a:xfrm>
          <a:prstGeom prst="rect">
            <a:avLst/>
          </a:prstGeom>
          <a:noFill/>
        </p:spPr>
        <p:txBody>
          <a:bodyPr wrap="square" rtlCol="0">
            <a:spAutoFit/>
          </a:bodyPr>
          <a:lstStyle/>
          <a:p>
            <a:r>
              <a:rPr lang="zh-CN" altLang="en-US" sz="2400" dirty="0">
                <a:solidFill>
                  <a:schemeClr val="bg1"/>
                </a:solidFill>
              </a:rPr>
              <a:t>动态博弈</a:t>
            </a:r>
          </a:p>
        </p:txBody>
      </p:sp>
      <p:sp>
        <p:nvSpPr>
          <p:cNvPr id="48" name="文本框 47"/>
          <p:cNvSpPr txBox="1"/>
          <p:nvPr/>
        </p:nvSpPr>
        <p:spPr>
          <a:xfrm>
            <a:off x="2573589" y="5017962"/>
            <a:ext cx="3295518" cy="461665"/>
          </a:xfrm>
          <a:prstGeom prst="rect">
            <a:avLst/>
          </a:prstGeom>
          <a:noFill/>
        </p:spPr>
        <p:txBody>
          <a:bodyPr wrap="square" rtlCol="0">
            <a:spAutoFit/>
          </a:bodyPr>
          <a:lstStyle/>
          <a:p>
            <a:r>
              <a:rPr lang="zh-CN" altLang="en-US" sz="2400" dirty="0">
                <a:solidFill>
                  <a:srgbClr val="FFFF00"/>
                </a:solidFill>
              </a:rPr>
              <a:t>狼人杀 </a:t>
            </a:r>
            <a:r>
              <a:rPr lang="en-US" altLang="zh-CN" sz="2400" dirty="0">
                <a:solidFill>
                  <a:srgbClr val="FFFF00"/>
                </a:solidFill>
              </a:rPr>
              <a:t>x </a:t>
            </a:r>
            <a:r>
              <a:rPr lang="zh-CN" altLang="en-US" sz="2400" dirty="0">
                <a:solidFill>
                  <a:srgbClr val="FFFF00"/>
                </a:solidFill>
              </a:rPr>
              <a:t>博弈</a:t>
            </a:r>
          </a:p>
        </p:txBody>
      </p:sp>
      <p:sp>
        <p:nvSpPr>
          <p:cNvPr id="31" name="文本框 30">
            <a:extLst>
              <a:ext uri="{FF2B5EF4-FFF2-40B4-BE49-F238E27FC236}">
                <a16:creationId xmlns:a16="http://schemas.microsoft.com/office/drawing/2014/main" id="{DBA2AEE8-4722-E640-B0F8-F9C5AF26AADF}"/>
              </a:ext>
            </a:extLst>
          </p:cNvPr>
          <p:cNvSpPr txBox="1"/>
          <p:nvPr/>
        </p:nvSpPr>
        <p:spPr>
          <a:xfrm>
            <a:off x="5862049" y="2459487"/>
            <a:ext cx="2078024" cy="461665"/>
          </a:xfrm>
          <a:prstGeom prst="rect">
            <a:avLst/>
          </a:prstGeom>
          <a:noFill/>
        </p:spPr>
        <p:txBody>
          <a:bodyPr wrap="square" rtlCol="0">
            <a:spAutoFit/>
          </a:bodyPr>
          <a:lstStyle/>
          <a:p>
            <a:r>
              <a:rPr lang="zh-CN" altLang="en-US" sz="2400" dirty="0">
                <a:solidFill>
                  <a:schemeClr val="bg1"/>
                </a:solidFill>
              </a:rPr>
              <a:t>静态博弈</a:t>
            </a:r>
          </a:p>
        </p:txBody>
      </p:sp>
      <p:sp>
        <p:nvSpPr>
          <p:cNvPr id="32" name="文本框 31">
            <a:extLst>
              <a:ext uri="{FF2B5EF4-FFF2-40B4-BE49-F238E27FC236}">
                <a16:creationId xmlns:a16="http://schemas.microsoft.com/office/drawing/2014/main" id="{578A42EF-2361-0948-ACEB-4A7442C781D3}"/>
              </a:ext>
            </a:extLst>
          </p:cNvPr>
          <p:cNvSpPr txBox="1"/>
          <p:nvPr/>
        </p:nvSpPr>
        <p:spPr>
          <a:xfrm>
            <a:off x="5168270" y="1843622"/>
            <a:ext cx="656499" cy="1569660"/>
          </a:xfrm>
          <a:prstGeom prst="rect">
            <a:avLst/>
          </a:prstGeom>
          <a:noFill/>
        </p:spPr>
        <p:txBody>
          <a:bodyPr wrap="square" rtlCol="0">
            <a:spAutoFit/>
          </a:bodyPr>
          <a:lstStyle/>
          <a:p>
            <a:r>
              <a:rPr lang="en-US" altLang="zh-CN" sz="9600" dirty="0">
                <a:solidFill>
                  <a:schemeClr val="bg1"/>
                </a:solidFill>
              </a:rPr>
              <a:t>}</a:t>
            </a:r>
            <a:endParaRPr lang="zh-CN" altLang="en-US" sz="9600" dirty="0">
              <a:solidFill>
                <a:schemeClr val="bg1"/>
              </a:solidFill>
            </a:endParaRPr>
          </a:p>
        </p:txBody>
      </p:sp>
    </p:spTree>
    <p:extLst>
      <p:ext uri="{BB962C8B-B14F-4D97-AF65-F5344CB8AC3E}">
        <p14:creationId xmlns:p14="http://schemas.microsoft.com/office/powerpoint/2010/main" val="14765512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3236433" y="4403833"/>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狼人</a:t>
            </a:r>
            <a:endParaRPr lang="en-US" altLang="zh-CN" sz="3600" b="1" dirty="0">
              <a:solidFill>
                <a:schemeClr val="bg1"/>
              </a:solidFill>
            </a:endParaRPr>
          </a:p>
          <a:p>
            <a:pPr algn="ctr"/>
            <a:r>
              <a:rPr lang="zh-CN" altLang="en-US" sz="3600" b="1" dirty="0">
                <a:solidFill>
                  <a:schemeClr val="bg1"/>
                </a:solidFill>
              </a:rPr>
              <a:t>杀</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230423" y="6328417"/>
            <a:ext cx="2713076" cy="369332"/>
          </a:xfrm>
          <a:prstGeom prst="rect">
            <a:avLst/>
          </a:prstGeom>
          <a:noFill/>
        </p:spPr>
        <p:txBody>
          <a:bodyPr wrap="square" rtlCol="0">
            <a:spAutoFit/>
          </a:bodyPr>
          <a:lstStyle/>
          <a:p>
            <a:pPr algn="ctr"/>
            <a:r>
              <a:rPr lang="zh-CN" altLang="en-US" dirty="0"/>
              <a:t>狼人博弈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04E92CB4-6B0F-B242-940F-7A08B25998AC}"/>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狼</a:t>
            </a:r>
          </a:p>
        </p:txBody>
      </p:sp>
      <p:sp>
        <p:nvSpPr>
          <p:cNvPr id="34" name="文本框 33">
            <a:extLst>
              <a:ext uri="{FF2B5EF4-FFF2-40B4-BE49-F238E27FC236}">
                <a16:creationId xmlns:a16="http://schemas.microsoft.com/office/drawing/2014/main" id="{10CC64FF-1A02-8C40-9990-1D630FD4D5EF}"/>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chemeClr val="bg1"/>
                </a:solidFill>
              </a:rPr>
              <a:t>神</a:t>
            </a:r>
          </a:p>
        </p:txBody>
      </p:sp>
      <p:sp>
        <p:nvSpPr>
          <p:cNvPr id="41" name="文本框 40">
            <a:extLst>
              <a:ext uri="{FF2B5EF4-FFF2-40B4-BE49-F238E27FC236}">
                <a16:creationId xmlns:a16="http://schemas.microsoft.com/office/drawing/2014/main" id="{49DF58B5-5140-5340-9926-AF3590C1270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民</a:t>
            </a:r>
          </a:p>
        </p:txBody>
      </p:sp>
      <p:graphicFrame>
        <p:nvGraphicFramePr>
          <p:cNvPr id="2" name="表格 1">
            <a:extLst>
              <a:ext uri="{FF2B5EF4-FFF2-40B4-BE49-F238E27FC236}">
                <a16:creationId xmlns:a16="http://schemas.microsoft.com/office/drawing/2014/main" id="{54B096A5-9CCB-6B45-8E43-5722AEA4BC63}"/>
              </a:ext>
            </a:extLst>
          </p:cNvPr>
          <p:cNvGraphicFramePr>
            <a:graphicFrameLocks noGrp="1"/>
          </p:cNvGraphicFramePr>
          <p:nvPr>
            <p:extLst>
              <p:ext uri="{D42A27DB-BD31-4B8C-83A1-F6EECF244321}">
                <p14:modId xmlns:p14="http://schemas.microsoft.com/office/powerpoint/2010/main" val="1197035235"/>
              </p:ext>
            </p:extLst>
          </p:nvPr>
        </p:nvGraphicFramePr>
        <p:xfrm>
          <a:off x="6064468" y="423042"/>
          <a:ext cx="5649736" cy="4415061"/>
        </p:xfrm>
        <a:graphic>
          <a:graphicData uri="http://schemas.openxmlformats.org/drawingml/2006/table">
            <a:tbl>
              <a:tblPr bandRow="1">
                <a:tableStyleId>{D27102A9-8310-4765-A935-A1911B00CA55}</a:tableStyleId>
              </a:tblPr>
              <a:tblGrid>
                <a:gridCol w="1412434">
                  <a:extLst>
                    <a:ext uri="{9D8B030D-6E8A-4147-A177-3AD203B41FA5}">
                      <a16:colId xmlns:a16="http://schemas.microsoft.com/office/drawing/2014/main" val="3499269323"/>
                    </a:ext>
                  </a:extLst>
                </a:gridCol>
                <a:gridCol w="1412434">
                  <a:extLst>
                    <a:ext uri="{9D8B030D-6E8A-4147-A177-3AD203B41FA5}">
                      <a16:colId xmlns:a16="http://schemas.microsoft.com/office/drawing/2014/main" val="2282830492"/>
                    </a:ext>
                  </a:extLst>
                </a:gridCol>
                <a:gridCol w="1412434">
                  <a:extLst>
                    <a:ext uri="{9D8B030D-6E8A-4147-A177-3AD203B41FA5}">
                      <a16:colId xmlns:a16="http://schemas.microsoft.com/office/drawing/2014/main" val="1732025868"/>
                    </a:ext>
                  </a:extLst>
                </a:gridCol>
                <a:gridCol w="1412434">
                  <a:extLst>
                    <a:ext uri="{9D8B030D-6E8A-4147-A177-3AD203B41FA5}">
                      <a16:colId xmlns:a16="http://schemas.microsoft.com/office/drawing/2014/main" val="4005175917"/>
                    </a:ext>
                  </a:extLst>
                </a:gridCol>
              </a:tblGrid>
              <a:tr h="1116087">
                <a:tc>
                  <a:txBody>
                    <a:bodyPr/>
                    <a:lstStyle/>
                    <a:p>
                      <a:pPr algn="ctr"/>
                      <a:endParaRPr lang="zh-CN" altLang="en-US" sz="3200" dirty="0">
                        <a:solidFill>
                          <a:schemeClr val="bg1"/>
                        </a:solidFill>
                      </a:endParaRPr>
                    </a:p>
                  </a:txBody>
                  <a:tcPr anchor="ctr"/>
                </a:tc>
                <a:tc>
                  <a:txBody>
                    <a:bodyPr/>
                    <a:lstStyle/>
                    <a:p>
                      <a:pPr algn="ctr"/>
                      <a:r>
                        <a:rPr lang="zh-CN" altLang="en-US" sz="3200" dirty="0">
                          <a:solidFill>
                            <a:schemeClr val="bg1"/>
                          </a:solidFill>
                        </a:rPr>
                        <a:t>好人</a:t>
                      </a:r>
                      <a:endParaRPr lang="en-US" altLang="zh-CN" sz="3200" dirty="0">
                        <a:solidFill>
                          <a:schemeClr val="bg1"/>
                        </a:solidFill>
                      </a:endParaRPr>
                    </a:p>
                    <a:p>
                      <a:pPr algn="ctr"/>
                      <a:r>
                        <a:rPr lang="zh-CN" altLang="en-US" sz="3200" dirty="0">
                          <a:solidFill>
                            <a:schemeClr val="bg1"/>
                          </a:solidFill>
                        </a:rPr>
                        <a:t>阵营</a:t>
                      </a:r>
                    </a:p>
                  </a:txBody>
                  <a:tcPr anchor="ctr"/>
                </a:tc>
                <a:tc>
                  <a:txBody>
                    <a:bodyPr/>
                    <a:lstStyle/>
                    <a:p>
                      <a:pPr algn="ctr"/>
                      <a:r>
                        <a:rPr lang="zh-CN" altLang="en-US" sz="3200" dirty="0">
                          <a:solidFill>
                            <a:schemeClr val="bg1"/>
                          </a:solidFill>
                        </a:rPr>
                        <a:t>坏人</a:t>
                      </a:r>
                      <a:endParaRPr lang="en-US" altLang="zh-CN" sz="3200" dirty="0">
                        <a:solidFill>
                          <a:schemeClr val="bg1"/>
                        </a:solidFill>
                      </a:endParaRPr>
                    </a:p>
                    <a:p>
                      <a:pPr algn="ctr"/>
                      <a:r>
                        <a:rPr lang="zh-CN" altLang="en-US" sz="3200" dirty="0">
                          <a:solidFill>
                            <a:schemeClr val="bg1"/>
                          </a:solidFill>
                        </a:rPr>
                        <a:t>阵营</a:t>
                      </a:r>
                    </a:p>
                  </a:txBody>
                  <a:tcPr anchor="ctr"/>
                </a:tc>
                <a:tc>
                  <a:txBody>
                    <a:bodyPr/>
                    <a:lstStyle/>
                    <a:p>
                      <a:pPr algn="ctr"/>
                      <a:endParaRPr lang="zh-CN" altLang="en-US" sz="3200">
                        <a:solidFill>
                          <a:schemeClr val="bg1"/>
                        </a:solidFill>
                      </a:endParaRPr>
                    </a:p>
                  </a:txBody>
                  <a:tcPr anchor="ctr"/>
                </a:tc>
                <a:extLst>
                  <a:ext uri="{0D108BD9-81ED-4DB2-BD59-A6C34878D82A}">
                    <a16:rowId xmlns:a16="http://schemas.microsoft.com/office/drawing/2014/main" val="584366799"/>
                  </a:ext>
                </a:extLst>
              </a:tr>
              <a:tr h="1116087">
                <a:tc>
                  <a:txBody>
                    <a:bodyPr/>
                    <a:lstStyle/>
                    <a:p>
                      <a:pPr algn="ctr"/>
                      <a:r>
                        <a:rPr lang="zh-CN" altLang="en-US" sz="3200" dirty="0">
                          <a:solidFill>
                            <a:schemeClr val="bg1"/>
                          </a:solidFill>
                        </a:rPr>
                        <a:t>无</a:t>
                      </a:r>
                      <a:endParaRPr lang="en-US" altLang="zh-CN" sz="3200" dirty="0">
                        <a:solidFill>
                          <a:schemeClr val="bg1"/>
                        </a:solidFill>
                      </a:endParaRPr>
                    </a:p>
                    <a:p>
                      <a:pPr algn="ctr"/>
                      <a:r>
                        <a:rPr lang="zh-CN" altLang="en-US" sz="3200" dirty="0">
                          <a:solidFill>
                            <a:schemeClr val="bg1"/>
                          </a:solidFill>
                        </a:rPr>
                        <a:t>身份</a:t>
                      </a:r>
                    </a:p>
                  </a:txBody>
                  <a:tcPr anchor="ctr"/>
                </a:tc>
                <a:tc>
                  <a:txBody>
                    <a:bodyPr/>
                    <a:lstStyle/>
                    <a:p>
                      <a:pPr algn="ctr"/>
                      <a:r>
                        <a:rPr lang="zh-CN" altLang="en-US" sz="3200" dirty="0">
                          <a:solidFill>
                            <a:srgbClr val="FFFF00"/>
                          </a:solidFill>
                        </a:rPr>
                        <a:t>民</a:t>
                      </a:r>
                      <a:endParaRPr lang="en-US" altLang="zh-CN" sz="3200" dirty="0">
                        <a:solidFill>
                          <a:srgbClr val="FFFF00"/>
                        </a:solidFill>
                      </a:endParaRPr>
                    </a:p>
                    <a:p>
                      <a:pPr algn="ctr"/>
                      <a:r>
                        <a:rPr lang="en-US" altLang="zh-CN" sz="3200" dirty="0">
                          <a:solidFill>
                            <a:srgbClr val="FFFF00"/>
                          </a:solidFill>
                        </a:rPr>
                        <a:t>x</a:t>
                      </a:r>
                      <a:r>
                        <a:rPr lang="zh-CN" altLang="en-US" sz="3200" dirty="0">
                          <a:solidFill>
                            <a:srgbClr val="FFFF00"/>
                          </a:solidFill>
                        </a:rPr>
                        <a:t> </a:t>
                      </a:r>
                      <a:r>
                        <a:rPr lang="en-US" altLang="zh-CN" sz="3200" dirty="0">
                          <a:solidFill>
                            <a:srgbClr val="FFFF00"/>
                          </a:solidFill>
                        </a:rPr>
                        <a:t>4</a:t>
                      </a:r>
                      <a:endParaRPr lang="zh-CN" altLang="en-US" sz="3200" dirty="0">
                        <a:solidFill>
                          <a:srgbClr val="FFFF00"/>
                        </a:solidFill>
                      </a:endParaRPr>
                    </a:p>
                  </a:txBody>
                  <a:tcPr anchor="ctr"/>
                </a:tc>
                <a:tc>
                  <a:txBody>
                    <a:bodyPr/>
                    <a:lstStyle/>
                    <a:p>
                      <a:pPr algn="ctr"/>
                      <a:endParaRPr lang="zh-CN" altLang="en-US" sz="3200" dirty="0">
                        <a:solidFill>
                          <a:schemeClr val="bg1"/>
                        </a:solidFill>
                      </a:endParaRPr>
                    </a:p>
                  </a:txBody>
                  <a:tcPr anchor="ctr"/>
                </a:tc>
                <a:tc>
                  <a:txBody>
                    <a:bodyPr/>
                    <a:lstStyle/>
                    <a:p>
                      <a:pPr algn="ctr"/>
                      <a:r>
                        <a:rPr lang="zh-CN" altLang="en-US" sz="3200" dirty="0">
                          <a:solidFill>
                            <a:schemeClr val="bg1"/>
                          </a:solidFill>
                        </a:rPr>
                        <a:t>无</a:t>
                      </a:r>
                      <a:endParaRPr lang="en-US" altLang="zh-CN" sz="3200" dirty="0">
                        <a:solidFill>
                          <a:schemeClr val="bg1"/>
                        </a:solidFill>
                      </a:endParaRPr>
                    </a:p>
                    <a:p>
                      <a:pPr algn="ctr"/>
                      <a:r>
                        <a:rPr lang="zh-CN" altLang="en-US" sz="3200" dirty="0">
                          <a:solidFill>
                            <a:schemeClr val="bg1"/>
                          </a:solidFill>
                        </a:rPr>
                        <a:t>技能</a:t>
                      </a:r>
                    </a:p>
                  </a:txBody>
                  <a:tcPr anchor="ctr"/>
                </a:tc>
                <a:extLst>
                  <a:ext uri="{0D108BD9-81ED-4DB2-BD59-A6C34878D82A}">
                    <a16:rowId xmlns:a16="http://schemas.microsoft.com/office/drawing/2014/main" val="1435810736"/>
                  </a:ext>
                </a:extLst>
              </a:tr>
              <a:tr h="1116087">
                <a:tc>
                  <a:txBody>
                    <a:bodyPr/>
                    <a:lstStyle/>
                    <a:p>
                      <a:pPr algn="ctr"/>
                      <a:r>
                        <a:rPr lang="zh-CN" altLang="en-US" sz="3200" dirty="0">
                          <a:solidFill>
                            <a:schemeClr val="bg1"/>
                          </a:solidFill>
                        </a:rPr>
                        <a:t>有</a:t>
                      </a:r>
                      <a:endParaRPr lang="en-US" altLang="zh-CN" sz="3200" dirty="0">
                        <a:solidFill>
                          <a:schemeClr val="bg1"/>
                        </a:solidFill>
                      </a:endParaRPr>
                    </a:p>
                    <a:p>
                      <a:pPr algn="ctr"/>
                      <a:r>
                        <a:rPr lang="zh-CN" altLang="en-US" sz="3200" dirty="0">
                          <a:solidFill>
                            <a:schemeClr val="bg1"/>
                          </a:solidFill>
                        </a:rPr>
                        <a:t>身份</a:t>
                      </a:r>
                    </a:p>
                  </a:txBody>
                  <a:tcPr anchor="ctr"/>
                </a:tc>
                <a:tc>
                  <a:txBody>
                    <a:bodyPr/>
                    <a:lstStyle/>
                    <a:p>
                      <a:pPr algn="ctr"/>
                      <a:r>
                        <a:rPr lang="zh-CN" altLang="en-US" sz="3200" dirty="0">
                          <a:solidFill>
                            <a:srgbClr val="FFFF00"/>
                          </a:solidFill>
                        </a:rPr>
                        <a:t>神</a:t>
                      </a:r>
                      <a:endParaRPr lang="en-US" altLang="zh-CN" sz="3200" dirty="0">
                        <a:solidFill>
                          <a:srgbClr val="FFFF00"/>
                        </a:solidFill>
                      </a:endParaRPr>
                    </a:p>
                    <a:p>
                      <a:pPr algn="ctr"/>
                      <a:r>
                        <a:rPr lang="en-US" altLang="zh-CN" sz="3200" dirty="0">
                          <a:solidFill>
                            <a:srgbClr val="FFFF00"/>
                          </a:solidFill>
                        </a:rPr>
                        <a:t>x</a:t>
                      </a:r>
                      <a:r>
                        <a:rPr lang="zh-CN" altLang="en-US" sz="3200" dirty="0">
                          <a:solidFill>
                            <a:srgbClr val="FFFF00"/>
                          </a:solidFill>
                        </a:rPr>
                        <a:t> </a:t>
                      </a:r>
                      <a:r>
                        <a:rPr lang="en-US" altLang="zh-CN" sz="3200" dirty="0">
                          <a:solidFill>
                            <a:srgbClr val="FFFF00"/>
                          </a:solidFill>
                        </a:rPr>
                        <a:t>2</a:t>
                      </a:r>
                      <a:endParaRPr lang="zh-CN" altLang="en-US" sz="3200" dirty="0">
                        <a:solidFill>
                          <a:srgbClr val="FFFF00"/>
                        </a:solidFill>
                      </a:endParaRPr>
                    </a:p>
                  </a:txBody>
                  <a:tcPr anchor="ctr"/>
                </a:tc>
                <a:tc>
                  <a:txBody>
                    <a:bodyPr/>
                    <a:lstStyle/>
                    <a:p>
                      <a:pPr algn="ctr"/>
                      <a:r>
                        <a:rPr lang="zh-CN" altLang="en-US" sz="3200" dirty="0">
                          <a:solidFill>
                            <a:srgbClr val="FFFF00"/>
                          </a:solidFill>
                        </a:rPr>
                        <a:t>狼</a:t>
                      </a:r>
                      <a:endParaRPr lang="en-US" altLang="zh-CN" sz="3200" dirty="0">
                        <a:solidFill>
                          <a:srgbClr val="FFFF00"/>
                        </a:solidFill>
                      </a:endParaRPr>
                    </a:p>
                    <a:p>
                      <a:pPr algn="ctr"/>
                      <a:r>
                        <a:rPr lang="en-US" altLang="zh-CN" sz="3200" dirty="0">
                          <a:solidFill>
                            <a:srgbClr val="FFFF00"/>
                          </a:solidFill>
                        </a:rPr>
                        <a:t>x</a:t>
                      </a:r>
                      <a:r>
                        <a:rPr lang="zh-CN" altLang="en-US" sz="3200" dirty="0">
                          <a:solidFill>
                            <a:srgbClr val="FFFF00"/>
                          </a:solidFill>
                        </a:rPr>
                        <a:t> </a:t>
                      </a:r>
                      <a:r>
                        <a:rPr lang="en-US" altLang="zh-CN" sz="3200" dirty="0">
                          <a:solidFill>
                            <a:srgbClr val="FFFF00"/>
                          </a:solidFill>
                        </a:rPr>
                        <a:t>4</a:t>
                      </a:r>
                      <a:endParaRPr lang="zh-CN" altLang="en-US" sz="3200" dirty="0">
                        <a:solidFill>
                          <a:srgbClr val="FFFF00"/>
                        </a:solidFill>
                      </a:endParaRPr>
                    </a:p>
                  </a:txBody>
                  <a:tcPr anchor="ctr"/>
                </a:tc>
                <a:tc>
                  <a:txBody>
                    <a:bodyPr/>
                    <a:lstStyle/>
                    <a:p>
                      <a:pPr algn="ctr"/>
                      <a:r>
                        <a:rPr lang="zh-CN" altLang="en-US" sz="3200" dirty="0">
                          <a:solidFill>
                            <a:schemeClr val="bg1"/>
                          </a:solidFill>
                        </a:rPr>
                        <a:t>有</a:t>
                      </a:r>
                      <a:endParaRPr lang="en-US" altLang="zh-CN" sz="3200" dirty="0">
                        <a:solidFill>
                          <a:schemeClr val="bg1"/>
                        </a:solidFill>
                      </a:endParaRPr>
                    </a:p>
                    <a:p>
                      <a:pPr algn="ctr"/>
                      <a:r>
                        <a:rPr lang="zh-CN" altLang="en-US" sz="3200" dirty="0">
                          <a:solidFill>
                            <a:schemeClr val="bg1"/>
                          </a:solidFill>
                        </a:rPr>
                        <a:t>技能</a:t>
                      </a:r>
                    </a:p>
                  </a:txBody>
                  <a:tcPr anchor="ctr"/>
                </a:tc>
                <a:extLst>
                  <a:ext uri="{0D108BD9-81ED-4DB2-BD59-A6C34878D82A}">
                    <a16:rowId xmlns:a16="http://schemas.microsoft.com/office/drawing/2014/main" val="678993772"/>
                  </a:ext>
                </a:extLst>
              </a:tr>
              <a:tr h="1027982">
                <a:tc>
                  <a:txBody>
                    <a:bodyPr/>
                    <a:lstStyle/>
                    <a:p>
                      <a:pPr algn="ctr"/>
                      <a:endParaRPr lang="zh-CN" altLang="en-US" sz="3200" dirty="0">
                        <a:solidFill>
                          <a:schemeClr val="bg1"/>
                        </a:solidFill>
                      </a:endParaRPr>
                    </a:p>
                  </a:txBody>
                  <a:tcPr anchor="ctr"/>
                </a:tc>
                <a:tc>
                  <a:txBody>
                    <a:bodyPr/>
                    <a:lstStyle/>
                    <a:p>
                      <a:pPr algn="ctr"/>
                      <a:r>
                        <a:rPr lang="zh-CN" altLang="en-US" sz="3200" dirty="0">
                          <a:solidFill>
                            <a:schemeClr val="bg1"/>
                          </a:solidFill>
                        </a:rPr>
                        <a:t>模糊</a:t>
                      </a:r>
                      <a:endParaRPr lang="en-US" altLang="zh-CN" sz="3200" dirty="0">
                        <a:solidFill>
                          <a:schemeClr val="bg1"/>
                        </a:solidFill>
                      </a:endParaRPr>
                    </a:p>
                    <a:p>
                      <a:pPr algn="ctr"/>
                      <a:r>
                        <a:rPr lang="zh-CN" altLang="en-US" sz="3200" dirty="0">
                          <a:solidFill>
                            <a:schemeClr val="bg1"/>
                          </a:solidFill>
                        </a:rPr>
                        <a:t>信息</a:t>
                      </a:r>
                    </a:p>
                  </a:txBody>
                  <a:tcPr anchor="ctr"/>
                </a:tc>
                <a:tc>
                  <a:txBody>
                    <a:bodyPr/>
                    <a:lstStyle/>
                    <a:p>
                      <a:pPr algn="ctr"/>
                      <a:r>
                        <a:rPr lang="zh-CN" altLang="en-US" sz="3200" dirty="0">
                          <a:solidFill>
                            <a:schemeClr val="bg1"/>
                          </a:solidFill>
                        </a:rPr>
                        <a:t>准确</a:t>
                      </a:r>
                      <a:endParaRPr lang="en-US" altLang="zh-CN" sz="3200" dirty="0">
                        <a:solidFill>
                          <a:schemeClr val="bg1"/>
                        </a:solidFill>
                      </a:endParaRPr>
                    </a:p>
                    <a:p>
                      <a:pPr algn="ctr"/>
                      <a:r>
                        <a:rPr lang="zh-CN" altLang="en-US" sz="3200" dirty="0">
                          <a:solidFill>
                            <a:schemeClr val="bg1"/>
                          </a:solidFill>
                        </a:rPr>
                        <a:t>信息</a:t>
                      </a:r>
                    </a:p>
                  </a:txBody>
                  <a:tcPr anchor="ctr"/>
                </a:tc>
                <a:tc>
                  <a:txBody>
                    <a:bodyPr/>
                    <a:lstStyle/>
                    <a:p>
                      <a:pPr algn="ctr"/>
                      <a:endParaRPr lang="zh-CN" altLang="en-US" sz="3200" dirty="0">
                        <a:solidFill>
                          <a:schemeClr val="bg1"/>
                        </a:solidFill>
                      </a:endParaRPr>
                    </a:p>
                  </a:txBody>
                  <a:tcPr anchor="ctr"/>
                </a:tc>
                <a:extLst>
                  <a:ext uri="{0D108BD9-81ED-4DB2-BD59-A6C34878D82A}">
                    <a16:rowId xmlns:a16="http://schemas.microsoft.com/office/drawing/2014/main" val="3416237072"/>
                  </a:ext>
                </a:extLst>
              </a:tr>
            </a:tbl>
          </a:graphicData>
        </a:graphic>
      </p:graphicFrame>
    </p:spTree>
    <p:extLst>
      <p:ext uri="{BB962C8B-B14F-4D97-AF65-F5344CB8AC3E}">
        <p14:creationId xmlns:p14="http://schemas.microsoft.com/office/powerpoint/2010/main" val="6238150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230423" y="6328417"/>
            <a:ext cx="2713076" cy="369332"/>
          </a:xfrm>
          <a:prstGeom prst="rect">
            <a:avLst/>
          </a:prstGeom>
          <a:noFill/>
        </p:spPr>
        <p:txBody>
          <a:bodyPr wrap="square" rtlCol="0">
            <a:spAutoFit/>
          </a:bodyPr>
          <a:lstStyle/>
          <a:p>
            <a:pPr algn="ctr"/>
            <a:r>
              <a:rPr lang="zh-CN" altLang="en-US" dirty="0"/>
              <a:t>狼人博弈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mc:AlternateContent xmlns:mc="http://schemas.openxmlformats.org/markup-compatibility/2006" xmlns:a14="http://schemas.microsoft.com/office/drawing/2010/main">
        <mc:Choice Requires="a14">
          <p:graphicFrame>
            <p:nvGraphicFramePr>
              <p:cNvPr id="3" name="表格 2">
                <a:extLst>
                  <a:ext uri="{FF2B5EF4-FFF2-40B4-BE49-F238E27FC236}">
                    <a16:creationId xmlns:a16="http://schemas.microsoft.com/office/drawing/2014/main" id="{92ED4B0C-D86E-7949-AA96-7D4798C24864}"/>
                  </a:ext>
                </a:extLst>
              </p:cNvPr>
              <p:cNvGraphicFramePr>
                <a:graphicFrameLocks noGrp="1"/>
              </p:cNvGraphicFramePr>
              <p:nvPr>
                <p:extLst>
                  <p:ext uri="{D42A27DB-BD31-4B8C-83A1-F6EECF244321}">
                    <p14:modId xmlns:p14="http://schemas.microsoft.com/office/powerpoint/2010/main" val="1346438175"/>
                  </p:ext>
                </p:extLst>
              </p:nvPr>
            </p:nvGraphicFramePr>
            <p:xfrm>
              <a:off x="107075" y="105302"/>
              <a:ext cx="11980144" cy="5971988"/>
            </p:xfrm>
            <a:graphic>
              <a:graphicData uri="http://schemas.openxmlformats.org/drawingml/2006/table">
                <a:tbl>
                  <a:tblPr bandRow="1">
                    <a:tableStyleId>{ED083AE6-46FA-4A59-8FB0-9F97EB10719F}</a:tableStyleId>
                  </a:tblPr>
                  <a:tblGrid>
                    <a:gridCol w="1089104">
                      <a:extLst>
                        <a:ext uri="{9D8B030D-6E8A-4147-A177-3AD203B41FA5}">
                          <a16:colId xmlns:a16="http://schemas.microsoft.com/office/drawing/2014/main" val="1270964138"/>
                        </a:ext>
                      </a:extLst>
                    </a:gridCol>
                    <a:gridCol w="1089104">
                      <a:extLst>
                        <a:ext uri="{9D8B030D-6E8A-4147-A177-3AD203B41FA5}">
                          <a16:colId xmlns:a16="http://schemas.microsoft.com/office/drawing/2014/main" val="2321557515"/>
                        </a:ext>
                      </a:extLst>
                    </a:gridCol>
                    <a:gridCol w="1089104">
                      <a:extLst>
                        <a:ext uri="{9D8B030D-6E8A-4147-A177-3AD203B41FA5}">
                          <a16:colId xmlns:a16="http://schemas.microsoft.com/office/drawing/2014/main" val="4002288175"/>
                        </a:ext>
                      </a:extLst>
                    </a:gridCol>
                    <a:gridCol w="1089104">
                      <a:extLst>
                        <a:ext uri="{9D8B030D-6E8A-4147-A177-3AD203B41FA5}">
                          <a16:colId xmlns:a16="http://schemas.microsoft.com/office/drawing/2014/main" val="1507058052"/>
                        </a:ext>
                      </a:extLst>
                    </a:gridCol>
                    <a:gridCol w="1089104">
                      <a:extLst>
                        <a:ext uri="{9D8B030D-6E8A-4147-A177-3AD203B41FA5}">
                          <a16:colId xmlns:a16="http://schemas.microsoft.com/office/drawing/2014/main" val="296471896"/>
                        </a:ext>
                      </a:extLst>
                    </a:gridCol>
                    <a:gridCol w="1089104">
                      <a:extLst>
                        <a:ext uri="{9D8B030D-6E8A-4147-A177-3AD203B41FA5}">
                          <a16:colId xmlns:a16="http://schemas.microsoft.com/office/drawing/2014/main" val="148586764"/>
                        </a:ext>
                      </a:extLst>
                    </a:gridCol>
                    <a:gridCol w="1089104">
                      <a:extLst>
                        <a:ext uri="{9D8B030D-6E8A-4147-A177-3AD203B41FA5}">
                          <a16:colId xmlns:a16="http://schemas.microsoft.com/office/drawing/2014/main" val="1270960309"/>
                        </a:ext>
                      </a:extLst>
                    </a:gridCol>
                    <a:gridCol w="1089104">
                      <a:extLst>
                        <a:ext uri="{9D8B030D-6E8A-4147-A177-3AD203B41FA5}">
                          <a16:colId xmlns:a16="http://schemas.microsoft.com/office/drawing/2014/main" val="2881429979"/>
                        </a:ext>
                      </a:extLst>
                    </a:gridCol>
                    <a:gridCol w="1089104">
                      <a:extLst>
                        <a:ext uri="{9D8B030D-6E8A-4147-A177-3AD203B41FA5}">
                          <a16:colId xmlns:a16="http://schemas.microsoft.com/office/drawing/2014/main" val="2316313197"/>
                        </a:ext>
                      </a:extLst>
                    </a:gridCol>
                    <a:gridCol w="1089104">
                      <a:extLst>
                        <a:ext uri="{9D8B030D-6E8A-4147-A177-3AD203B41FA5}">
                          <a16:colId xmlns:a16="http://schemas.microsoft.com/office/drawing/2014/main" val="3506939374"/>
                        </a:ext>
                      </a:extLst>
                    </a:gridCol>
                    <a:gridCol w="1089104">
                      <a:extLst>
                        <a:ext uri="{9D8B030D-6E8A-4147-A177-3AD203B41FA5}">
                          <a16:colId xmlns:a16="http://schemas.microsoft.com/office/drawing/2014/main" val="3215615277"/>
                        </a:ext>
                      </a:extLst>
                    </a:gridCol>
                  </a:tblGrid>
                  <a:tr h="542908">
                    <a:tc>
                      <a:txBody>
                        <a:bodyPr/>
                        <a:lstStyle/>
                        <a:p>
                          <a:pPr algn="ctr"/>
                          <a:endParaRPr lang="zh-CN" altLang="en-US" dirty="0">
                            <a:solidFill>
                              <a:schemeClr val="bg1"/>
                            </a:solidFill>
                          </a:endParaRPr>
                        </a:p>
                      </a:txBody>
                      <a:tcPr anchor="ctr"/>
                    </a:tc>
                    <a:tc>
                      <a:txBody>
                        <a:bodyPr/>
                        <a:lstStyle/>
                        <a:p>
                          <a:pPr algn="ctr"/>
                          <a:r>
                            <a:rPr lang="en-US" altLang="zh-CN" dirty="0">
                              <a:solidFill>
                                <a:schemeClr val="bg1"/>
                              </a:solidFill>
                            </a:rPr>
                            <a:t>1:</a:t>
                          </a:r>
                          <a:r>
                            <a:rPr lang="zh-CN" altLang="en-US" dirty="0">
                              <a:solidFill>
                                <a:schemeClr val="bg1"/>
                              </a:solidFill>
                            </a:rPr>
                            <a:t> </a:t>
                          </a:r>
                          <a:r>
                            <a:rPr lang="en-US" altLang="zh-CN" dirty="0">
                              <a:solidFill>
                                <a:schemeClr val="bg1"/>
                              </a:solidFill>
                            </a:rPr>
                            <a:t>W</a:t>
                          </a:r>
                          <a:endParaRPr lang="zh-CN" altLang="en-US" dirty="0">
                            <a:solidFill>
                              <a:schemeClr val="bg1"/>
                            </a:solidFill>
                          </a:endParaRPr>
                        </a:p>
                      </a:txBody>
                      <a:tcPr anchor="ctr"/>
                    </a:tc>
                    <a:tc>
                      <a:txBody>
                        <a:bodyPr/>
                        <a:lstStyle/>
                        <a:p>
                          <a:pPr algn="ctr"/>
                          <a:r>
                            <a:rPr lang="en-US" altLang="zh-CN" dirty="0">
                              <a:solidFill>
                                <a:schemeClr val="bg1"/>
                              </a:solidFill>
                            </a:rPr>
                            <a:t>2: W</a:t>
                          </a:r>
                          <a:endParaRPr lang="zh-CN" altLang="en-US" dirty="0">
                            <a:solidFill>
                              <a:schemeClr val="bg1"/>
                            </a:solidFill>
                          </a:endParaRPr>
                        </a:p>
                      </a:txBody>
                      <a:tcPr anchor="ctr"/>
                    </a:tc>
                    <a:tc>
                      <a:txBody>
                        <a:bodyPr/>
                        <a:lstStyle/>
                        <a:p>
                          <a:pPr algn="ctr"/>
                          <a:r>
                            <a:rPr lang="en-US" altLang="zh-CN" dirty="0">
                              <a:solidFill>
                                <a:schemeClr val="bg1"/>
                              </a:solidFill>
                            </a:rPr>
                            <a:t>3: W</a:t>
                          </a:r>
                          <a:endParaRPr lang="zh-CN" altLang="en-US" dirty="0">
                            <a:solidFill>
                              <a:schemeClr val="bg1"/>
                            </a:solidFill>
                          </a:endParaRPr>
                        </a:p>
                      </a:txBody>
                      <a:tcPr anchor="ctr"/>
                    </a:tc>
                    <a:tc>
                      <a:txBody>
                        <a:bodyPr/>
                        <a:lstStyle/>
                        <a:p>
                          <a:pPr algn="ctr"/>
                          <a:r>
                            <a:rPr lang="en-US" altLang="zh-CN" dirty="0">
                              <a:solidFill>
                                <a:schemeClr val="bg1"/>
                              </a:solidFill>
                            </a:rPr>
                            <a:t>4: W</a:t>
                          </a:r>
                          <a:endParaRPr lang="zh-CN" altLang="en-US" dirty="0">
                            <a:solidFill>
                              <a:schemeClr val="bg1"/>
                            </a:solidFill>
                          </a:endParaRPr>
                        </a:p>
                      </a:txBody>
                      <a:tcPr anchor="ctr"/>
                    </a:tc>
                    <a:tc>
                      <a:txBody>
                        <a:bodyPr/>
                        <a:lstStyle/>
                        <a:p>
                          <a:pPr algn="ctr"/>
                          <a:r>
                            <a:rPr lang="en-US" altLang="zh-CN" dirty="0">
                              <a:solidFill>
                                <a:schemeClr val="bg1"/>
                              </a:solidFill>
                            </a:rPr>
                            <a:t>5: G</a:t>
                          </a:r>
                          <a:endParaRPr lang="zh-CN" altLang="en-US" dirty="0">
                            <a:solidFill>
                              <a:schemeClr val="bg1"/>
                            </a:solidFill>
                          </a:endParaRPr>
                        </a:p>
                      </a:txBody>
                      <a:tcPr anchor="ctr"/>
                    </a:tc>
                    <a:tc>
                      <a:txBody>
                        <a:bodyPr/>
                        <a:lstStyle/>
                        <a:p>
                          <a:pPr algn="ctr"/>
                          <a:r>
                            <a:rPr lang="en-US" altLang="zh-CN" dirty="0">
                              <a:solidFill>
                                <a:schemeClr val="bg1"/>
                              </a:solidFill>
                            </a:rPr>
                            <a:t>6: G</a:t>
                          </a:r>
                          <a:endParaRPr lang="zh-CN" altLang="en-US" dirty="0">
                            <a:solidFill>
                              <a:schemeClr val="bg1"/>
                            </a:solidFill>
                          </a:endParaRPr>
                        </a:p>
                      </a:txBody>
                      <a:tcPr anchor="ctr"/>
                    </a:tc>
                    <a:tc>
                      <a:txBody>
                        <a:bodyPr/>
                        <a:lstStyle/>
                        <a:p>
                          <a:pPr algn="ctr"/>
                          <a:r>
                            <a:rPr lang="en-US" altLang="zh-CN" dirty="0">
                              <a:solidFill>
                                <a:schemeClr val="bg1"/>
                              </a:solidFill>
                            </a:rPr>
                            <a:t>7: V</a:t>
                          </a:r>
                          <a:endParaRPr lang="zh-CN" altLang="en-US" dirty="0">
                            <a:solidFill>
                              <a:schemeClr val="bg1"/>
                            </a:solidFill>
                          </a:endParaRPr>
                        </a:p>
                      </a:txBody>
                      <a:tcPr anchor="ctr"/>
                    </a:tc>
                    <a:tc>
                      <a:txBody>
                        <a:bodyPr/>
                        <a:lstStyle/>
                        <a:p>
                          <a:pPr algn="ctr"/>
                          <a:r>
                            <a:rPr lang="en-US" altLang="zh-CN" dirty="0">
                              <a:solidFill>
                                <a:schemeClr val="bg1"/>
                              </a:solidFill>
                            </a:rPr>
                            <a:t>8: V</a:t>
                          </a:r>
                          <a:endParaRPr lang="zh-CN" altLang="en-US" dirty="0">
                            <a:solidFill>
                              <a:schemeClr val="bg1"/>
                            </a:solidFill>
                          </a:endParaRPr>
                        </a:p>
                      </a:txBody>
                      <a:tcPr anchor="ctr"/>
                    </a:tc>
                    <a:tc>
                      <a:txBody>
                        <a:bodyPr/>
                        <a:lstStyle/>
                        <a:p>
                          <a:pPr algn="ctr"/>
                          <a:r>
                            <a:rPr lang="en-US" altLang="zh-CN" dirty="0">
                              <a:solidFill>
                                <a:schemeClr val="bg1"/>
                              </a:solidFill>
                            </a:rPr>
                            <a:t>9: V</a:t>
                          </a:r>
                          <a:endParaRPr lang="zh-CN" altLang="en-US" dirty="0">
                            <a:solidFill>
                              <a:schemeClr val="bg1"/>
                            </a:solidFill>
                          </a:endParaRPr>
                        </a:p>
                      </a:txBody>
                      <a:tcPr anchor="ctr"/>
                    </a:tc>
                    <a:tc>
                      <a:txBody>
                        <a:bodyPr/>
                        <a:lstStyle/>
                        <a:p>
                          <a:pPr algn="ctr"/>
                          <a:r>
                            <a:rPr lang="en-US" altLang="zh-CN" dirty="0">
                              <a:solidFill>
                                <a:schemeClr val="bg1"/>
                              </a:solidFill>
                            </a:rPr>
                            <a:t>10: V</a:t>
                          </a:r>
                          <a:endParaRPr lang="zh-CN" altLang="en-US" dirty="0">
                            <a:solidFill>
                              <a:schemeClr val="bg1"/>
                            </a:solidFill>
                          </a:endParaRPr>
                        </a:p>
                      </a:txBody>
                      <a:tcPr anchor="ctr"/>
                    </a:tc>
                    <a:extLst>
                      <a:ext uri="{0D108BD9-81ED-4DB2-BD59-A6C34878D82A}">
                        <a16:rowId xmlns:a16="http://schemas.microsoft.com/office/drawing/2014/main" val="4276710608"/>
                      </a:ext>
                    </a:extLst>
                  </a:tr>
                  <a:tr h="542908">
                    <a:tc>
                      <a:txBody>
                        <a:bodyPr/>
                        <a:lstStyle/>
                        <a:p>
                          <a:pPr algn="ct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W</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extLst>
                      <a:ext uri="{0D108BD9-81ED-4DB2-BD59-A6C34878D82A}">
                        <a16:rowId xmlns:a16="http://schemas.microsoft.com/office/drawing/2014/main" val="1297413822"/>
                      </a:ext>
                    </a:extLst>
                  </a:tr>
                  <a:tr h="542908">
                    <a:tc>
                      <a:txBody>
                        <a:bodyPr/>
                        <a:lstStyle/>
                        <a:p>
                          <a:pPr algn="ctr"/>
                          <a:r>
                            <a:rPr lang="en-US" altLang="zh-CN" dirty="0">
                              <a:solidFill>
                                <a:schemeClr val="bg1"/>
                              </a:solidFill>
                            </a:rPr>
                            <a:t>2: W</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extLst>
                      <a:ext uri="{0D108BD9-81ED-4DB2-BD59-A6C34878D82A}">
                        <a16:rowId xmlns:a16="http://schemas.microsoft.com/office/drawing/2014/main" val="2002335733"/>
                      </a:ext>
                    </a:extLst>
                  </a:tr>
                  <a:tr h="542908">
                    <a:tc>
                      <a:txBody>
                        <a:bodyPr/>
                        <a:lstStyle/>
                        <a:p>
                          <a:pPr algn="ctr"/>
                          <a:r>
                            <a:rPr lang="en-US" altLang="zh-CN" dirty="0">
                              <a:solidFill>
                                <a:schemeClr val="bg1"/>
                              </a:solidFill>
                            </a:rPr>
                            <a:t>3: W</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extLst>
                      <a:ext uri="{0D108BD9-81ED-4DB2-BD59-A6C34878D82A}">
                        <a16:rowId xmlns:a16="http://schemas.microsoft.com/office/drawing/2014/main" val="1310207813"/>
                      </a:ext>
                    </a:extLst>
                  </a:tr>
                  <a:tr h="542908">
                    <a:tc>
                      <a:txBody>
                        <a:bodyPr/>
                        <a:lstStyle/>
                        <a:p>
                          <a:pPr algn="ctr"/>
                          <a:r>
                            <a:rPr lang="en-US" altLang="zh-CN" dirty="0">
                              <a:solidFill>
                                <a:schemeClr val="bg1"/>
                              </a:solidFill>
                            </a:rPr>
                            <a:t>4: W</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extLst>
                      <a:ext uri="{0D108BD9-81ED-4DB2-BD59-A6C34878D82A}">
                        <a16:rowId xmlns:a16="http://schemas.microsoft.com/office/drawing/2014/main" val="3178875956"/>
                      </a:ext>
                    </a:extLst>
                  </a:tr>
                  <a:tr h="542908">
                    <a:tc>
                      <a:txBody>
                        <a:bodyPr/>
                        <a:lstStyle/>
                        <a:p>
                          <a:pPr algn="ctr"/>
                          <a:r>
                            <a:rPr lang="en-US" altLang="zh-CN" dirty="0">
                              <a:solidFill>
                                <a:schemeClr val="bg1"/>
                              </a:solidFill>
                            </a:rPr>
                            <a:t>5: G</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mn-lt"/>
                              <a:ea typeface="+mn-ea"/>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mn-lt"/>
                              <a:ea typeface="+mn-ea"/>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mn-lt"/>
                              <a:ea typeface="+mn-ea"/>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mn-lt"/>
                              <a:ea typeface="+mn-ea"/>
                              <a:cs typeface="+mn-cs"/>
                            </a:rPr>
                            <a:t>&gt;</a:t>
                          </a:r>
                          <a:endParaRPr kumimoji="0" lang="zh-CN" altLang="en-US" sz="1800" b="0" i="0" u="none" strike="noStrike" kern="1200" cap="none" spc="0" normalizeH="0" baseline="0" noProof="0" dirty="0">
                            <a:ln>
                              <a:noFill/>
                            </a:ln>
                            <a:solidFill>
                              <a:prstClr val="white"/>
                            </a:solidFill>
                            <a:effectLst/>
                            <a:uLnTx/>
                            <a:uFillTx/>
                            <a:latin typeface="+mn-lt"/>
                            <a:ea typeface="+mn-ea"/>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algn="ctr"/>
                          <a:r>
                            <a:rPr lang="en-US" altLang="zh-CN" dirty="0">
                              <a:solidFill>
                                <a:schemeClr val="bg1"/>
                              </a:solidFill>
                            </a:rPr>
                            <a:t>&lt;0, 1, 0&gt;</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extLst>
                      <a:ext uri="{0D108BD9-81ED-4DB2-BD59-A6C34878D82A}">
                        <a16:rowId xmlns:a16="http://schemas.microsoft.com/office/drawing/2014/main" val="2602290484"/>
                      </a:ext>
                    </a:extLst>
                  </a:tr>
                  <a:tr h="542908">
                    <a:tc>
                      <a:txBody>
                        <a:bodyPr/>
                        <a:lstStyle/>
                        <a:p>
                          <a:pPr algn="ctr"/>
                          <a:r>
                            <a:rPr lang="en-US" altLang="zh-CN" dirty="0">
                              <a:solidFill>
                                <a:schemeClr val="bg1"/>
                              </a:solidFill>
                            </a:rPr>
                            <a:t>6: G</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&lt;0, 1, 0&gt;</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extLst>
                      <a:ext uri="{0D108BD9-81ED-4DB2-BD59-A6C34878D82A}">
                        <a16:rowId xmlns:a16="http://schemas.microsoft.com/office/drawing/2014/main" val="254204506"/>
                      </a:ext>
                    </a:extLst>
                  </a:tr>
                  <a:tr h="542908">
                    <a:tc>
                      <a:txBody>
                        <a:bodyPr/>
                        <a:lstStyle/>
                        <a:p>
                          <a:pPr algn="ctr"/>
                          <a:r>
                            <a:rPr lang="en-US" altLang="zh-CN" dirty="0">
                              <a:solidFill>
                                <a:schemeClr val="bg1"/>
                              </a:solidFill>
                            </a:rPr>
                            <a:t>7: V</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&lt;0, 0, 1&gt;</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extLst>
                      <a:ext uri="{0D108BD9-81ED-4DB2-BD59-A6C34878D82A}">
                        <a16:rowId xmlns:a16="http://schemas.microsoft.com/office/drawing/2014/main" val="4252990941"/>
                      </a:ext>
                    </a:extLst>
                  </a:tr>
                  <a:tr h="542908">
                    <a:tc>
                      <a:txBody>
                        <a:bodyPr/>
                        <a:lstStyle/>
                        <a:p>
                          <a:pPr algn="ctr"/>
                          <a:r>
                            <a:rPr lang="en-US" altLang="zh-CN" dirty="0">
                              <a:solidFill>
                                <a:schemeClr val="bg1"/>
                              </a:solidFill>
                            </a:rPr>
                            <a:t>8: V</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&lt;0, 0, 1&gt;</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extLst>
                      <a:ext uri="{0D108BD9-81ED-4DB2-BD59-A6C34878D82A}">
                        <a16:rowId xmlns:a16="http://schemas.microsoft.com/office/drawing/2014/main" val="1464530373"/>
                      </a:ext>
                    </a:extLst>
                  </a:tr>
                  <a:tr h="542908">
                    <a:tc>
                      <a:txBody>
                        <a:bodyPr/>
                        <a:lstStyle/>
                        <a:p>
                          <a:pPr algn="ctr"/>
                          <a:r>
                            <a:rPr lang="en-US" altLang="zh-CN" dirty="0">
                              <a:solidFill>
                                <a:schemeClr val="bg1"/>
                              </a:solidFill>
                            </a:rPr>
                            <a:t>9: V</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&lt;0, 0, 1&gt;</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mn-lt"/>
                              <a:ea typeface="+mn-ea"/>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mn-lt"/>
                              <a:ea typeface="+mn-ea"/>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mn-lt"/>
                              <a:ea typeface="+mn-ea"/>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mn-lt"/>
                              <a:ea typeface="+mn-ea"/>
                              <a:cs typeface="+mn-cs"/>
                            </a:rPr>
                            <a:t>&gt;</a:t>
                          </a:r>
                          <a:endParaRPr kumimoji="0" lang="zh-CN" altLang="en-US" sz="1800" b="0" i="0" u="none" strike="noStrike" kern="1200" cap="none" spc="0" normalizeH="0" baseline="0" noProof="0" dirty="0">
                            <a:ln>
                              <a:noFill/>
                            </a:ln>
                            <a:solidFill>
                              <a:prstClr val="white"/>
                            </a:solidFill>
                            <a:effectLst/>
                            <a:uLnTx/>
                            <a:uFillTx/>
                            <a:latin typeface="+mn-lt"/>
                            <a:ea typeface="+mn-ea"/>
                            <a:cs typeface="+mn-cs"/>
                          </a:endParaRPr>
                        </a:p>
                      </a:txBody>
                      <a:tcPr anchor="ctr"/>
                    </a:tc>
                    <a:extLst>
                      <a:ext uri="{0D108BD9-81ED-4DB2-BD59-A6C34878D82A}">
                        <a16:rowId xmlns:a16="http://schemas.microsoft.com/office/drawing/2014/main" val="2371194582"/>
                      </a:ext>
                    </a:extLst>
                  </a:tr>
                  <a:tr h="542908">
                    <a:tc>
                      <a:txBody>
                        <a:bodyPr/>
                        <a:lstStyle/>
                        <a:p>
                          <a:pPr algn="ctr"/>
                          <a:r>
                            <a:rPr lang="en-US" altLang="zh-CN" dirty="0">
                              <a:solidFill>
                                <a:schemeClr val="bg1"/>
                              </a:solidFill>
                            </a:rPr>
                            <a:t>10: V</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 </a:t>
                          </a:r>
                          <a14:m>
                            <m:oMath xmlns:m="http://schemas.openxmlformats.org/officeDocument/2006/math">
                              <m:f>
                                <m:fPr>
                                  <m:ctrlP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prstClr val="white"/>
                                      </a:solidFill>
                                      <a:effectLst/>
                                      <a:uLnTx/>
                                      <a:uFillTx/>
                                      <a:latin typeface="Cambria Math" panose="02040503050406030204" pitchFamily="18" charset="0"/>
                                      <a:cs typeface="+mn-cs"/>
                                    </a:rPr>
                                    <m:t>3</m:t>
                                  </m:r>
                                </m:den>
                              </m:f>
                            </m:oMath>
                          </a14:m>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&lt;0, 0, 1&gt;</a:t>
                          </a:r>
                          <a:endParaRPr lang="zh-CN" altLang="en-US" dirty="0">
                            <a:solidFill>
                              <a:schemeClr val="bg1"/>
                            </a:solidFill>
                          </a:endParaRPr>
                        </a:p>
                      </a:txBody>
                      <a:tcPr anchor="ctr"/>
                    </a:tc>
                    <a:extLst>
                      <a:ext uri="{0D108BD9-81ED-4DB2-BD59-A6C34878D82A}">
                        <a16:rowId xmlns:a16="http://schemas.microsoft.com/office/drawing/2014/main" val="3811498547"/>
                      </a:ext>
                    </a:extLst>
                  </a:tr>
                </a:tbl>
              </a:graphicData>
            </a:graphic>
          </p:graphicFrame>
        </mc:Choice>
        <mc:Fallback xmlns="">
          <p:graphicFrame>
            <p:nvGraphicFramePr>
              <p:cNvPr id="3" name="表格 2">
                <a:extLst>
                  <a:ext uri="{FF2B5EF4-FFF2-40B4-BE49-F238E27FC236}">
                    <a16:creationId xmlns:a16="http://schemas.microsoft.com/office/drawing/2014/main" id="{92ED4B0C-D86E-7949-AA96-7D4798C24864}"/>
                  </a:ext>
                </a:extLst>
              </p:cNvPr>
              <p:cNvGraphicFramePr>
                <a:graphicFrameLocks noGrp="1"/>
              </p:cNvGraphicFramePr>
              <p:nvPr>
                <p:extLst>
                  <p:ext uri="{D42A27DB-BD31-4B8C-83A1-F6EECF244321}">
                    <p14:modId xmlns:p14="http://schemas.microsoft.com/office/powerpoint/2010/main" val="1346438175"/>
                  </p:ext>
                </p:extLst>
              </p:nvPr>
            </p:nvGraphicFramePr>
            <p:xfrm>
              <a:off x="107075" y="105302"/>
              <a:ext cx="11980144" cy="5971988"/>
            </p:xfrm>
            <a:graphic>
              <a:graphicData uri="http://schemas.openxmlformats.org/drawingml/2006/table">
                <a:tbl>
                  <a:tblPr bandRow="1">
                    <a:tableStyleId>{ED083AE6-46FA-4A59-8FB0-9F97EB10719F}</a:tableStyleId>
                  </a:tblPr>
                  <a:tblGrid>
                    <a:gridCol w="1089104">
                      <a:extLst>
                        <a:ext uri="{9D8B030D-6E8A-4147-A177-3AD203B41FA5}">
                          <a16:colId xmlns:a16="http://schemas.microsoft.com/office/drawing/2014/main" val="1270964138"/>
                        </a:ext>
                      </a:extLst>
                    </a:gridCol>
                    <a:gridCol w="1089104">
                      <a:extLst>
                        <a:ext uri="{9D8B030D-6E8A-4147-A177-3AD203B41FA5}">
                          <a16:colId xmlns:a16="http://schemas.microsoft.com/office/drawing/2014/main" val="2321557515"/>
                        </a:ext>
                      </a:extLst>
                    </a:gridCol>
                    <a:gridCol w="1089104">
                      <a:extLst>
                        <a:ext uri="{9D8B030D-6E8A-4147-A177-3AD203B41FA5}">
                          <a16:colId xmlns:a16="http://schemas.microsoft.com/office/drawing/2014/main" val="4002288175"/>
                        </a:ext>
                      </a:extLst>
                    </a:gridCol>
                    <a:gridCol w="1089104">
                      <a:extLst>
                        <a:ext uri="{9D8B030D-6E8A-4147-A177-3AD203B41FA5}">
                          <a16:colId xmlns:a16="http://schemas.microsoft.com/office/drawing/2014/main" val="1507058052"/>
                        </a:ext>
                      </a:extLst>
                    </a:gridCol>
                    <a:gridCol w="1089104">
                      <a:extLst>
                        <a:ext uri="{9D8B030D-6E8A-4147-A177-3AD203B41FA5}">
                          <a16:colId xmlns:a16="http://schemas.microsoft.com/office/drawing/2014/main" val="296471896"/>
                        </a:ext>
                      </a:extLst>
                    </a:gridCol>
                    <a:gridCol w="1089104">
                      <a:extLst>
                        <a:ext uri="{9D8B030D-6E8A-4147-A177-3AD203B41FA5}">
                          <a16:colId xmlns:a16="http://schemas.microsoft.com/office/drawing/2014/main" val="148586764"/>
                        </a:ext>
                      </a:extLst>
                    </a:gridCol>
                    <a:gridCol w="1089104">
                      <a:extLst>
                        <a:ext uri="{9D8B030D-6E8A-4147-A177-3AD203B41FA5}">
                          <a16:colId xmlns:a16="http://schemas.microsoft.com/office/drawing/2014/main" val="1270960309"/>
                        </a:ext>
                      </a:extLst>
                    </a:gridCol>
                    <a:gridCol w="1089104">
                      <a:extLst>
                        <a:ext uri="{9D8B030D-6E8A-4147-A177-3AD203B41FA5}">
                          <a16:colId xmlns:a16="http://schemas.microsoft.com/office/drawing/2014/main" val="2881429979"/>
                        </a:ext>
                      </a:extLst>
                    </a:gridCol>
                    <a:gridCol w="1089104">
                      <a:extLst>
                        <a:ext uri="{9D8B030D-6E8A-4147-A177-3AD203B41FA5}">
                          <a16:colId xmlns:a16="http://schemas.microsoft.com/office/drawing/2014/main" val="2316313197"/>
                        </a:ext>
                      </a:extLst>
                    </a:gridCol>
                    <a:gridCol w="1089104">
                      <a:extLst>
                        <a:ext uri="{9D8B030D-6E8A-4147-A177-3AD203B41FA5}">
                          <a16:colId xmlns:a16="http://schemas.microsoft.com/office/drawing/2014/main" val="3506939374"/>
                        </a:ext>
                      </a:extLst>
                    </a:gridCol>
                    <a:gridCol w="1089104">
                      <a:extLst>
                        <a:ext uri="{9D8B030D-6E8A-4147-A177-3AD203B41FA5}">
                          <a16:colId xmlns:a16="http://schemas.microsoft.com/office/drawing/2014/main" val="3215615277"/>
                        </a:ext>
                      </a:extLst>
                    </a:gridCol>
                  </a:tblGrid>
                  <a:tr h="542908">
                    <a:tc>
                      <a:txBody>
                        <a:bodyPr/>
                        <a:lstStyle/>
                        <a:p>
                          <a:pPr algn="ctr"/>
                          <a:endParaRPr lang="zh-CN" altLang="en-US" dirty="0">
                            <a:solidFill>
                              <a:schemeClr val="bg1"/>
                            </a:solidFill>
                          </a:endParaRPr>
                        </a:p>
                      </a:txBody>
                      <a:tcPr anchor="ctr"/>
                    </a:tc>
                    <a:tc>
                      <a:txBody>
                        <a:bodyPr/>
                        <a:lstStyle/>
                        <a:p>
                          <a:pPr algn="ctr"/>
                          <a:r>
                            <a:rPr lang="en-US" altLang="zh-CN" dirty="0">
                              <a:solidFill>
                                <a:schemeClr val="bg1"/>
                              </a:solidFill>
                            </a:rPr>
                            <a:t>1:</a:t>
                          </a:r>
                          <a:r>
                            <a:rPr lang="zh-CN" altLang="en-US" dirty="0">
                              <a:solidFill>
                                <a:schemeClr val="bg1"/>
                              </a:solidFill>
                            </a:rPr>
                            <a:t> </a:t>
                          </a:r>
                          <a:r>
                            <a:rPr lang="en-US" altLang="zh-CN" dirty="0">
                              <a:solidFill>
                                <a:schemeClr val="bg1"/>
                              </a:solidFill>
                            </a:rPr>
                            <a:t>W</a:t>
                          </a:r>
                          <a:endParaRPr lang="zh-CN" altLang="en-US" dirty="0">
                            <a:solidFill>
                              <a:schemeClr val="bg1"/>
                            </a:solidFill>
                          </a:endParaRPr>
                        </a:p>
                      </a:txBody>
                      <a:tcPr anchor="ctr"/>
                    </a:tc>
                    <a:tc>
                      <a:txBody>
                        <a:bodyPr/>
                        <a:lstStyle/>
                        <a:p>
                          <a:pPr algn="ctr"/>
                          <a:r>
                            <a:rPr lang="en-US" altLang="zh-CN" dirty="0">
                              <a:solidFill>
                                <a:schemeClr val="bg1"/>
                              </a:solidFill>
                            </a:rPr>
                            <a:t>2: W</a:t>
                          </a:r>
                          <a:endParaRPr lang="zh-CN" altLang="en-US" dirty="0">
                            <a:solidFill>
                              <a:schemeClr val="bg1"/>
                            </a:solidFill>
                          </a:endParaRPr>
                        </a:p>
                      </a:txBody>
                      <a:tcPr anchor="ctr"/>
                    </a:tc>
                    <a:tc>
                      <a:txBody>
                        <a:bodyPr/>
                        <a:lstStyle/>
                        <a:p>
                          <a:pPr algn="ctr"/>
                          <a:r>
                            <a:rPr lang="en-US" altLang="zh-CN" dirty="0">
                              <a:solidFill>
                                <a:schemeClr val="bg1"/>
                              </a:solidFill>
                            </a:rPr>
                            <a:t>3: W</a:t>
                          </a:r>
                          <a:endParaRPr lang="zh-CN" altLang="en-US" dirty="0">
                            <a:solidFill>
                              <a:schemeClr val="bg1"/>
                            </a:solidFill>
                          </a:endParaRPr>
                        </a:p>
                      </a:txBody>
                      <a:tcPr anchor="ctr"/>
                    </a:tc>
                    <a:tc>
                      <a:txBody>
                        <a:bodyPr/>
                        <a:lstStyle/>
                        <a:p>
                          <a:pPr algn="ctr"/>
                          <a:r>
                            <a:rPr lang="en-US" altLang="zh-CN" dirty="0">
                              <a:solidFill>
                                <a:schemeClr val="bg1"/>
                              </a:solidFill>
                            </a:rPr>
                            <a:t>4: W</a:t>
                          </a:r>
                          <a:endParaRPr lang="zh-CN" altLang="en-US" dirty="0">
                            <a:solidFill>
                              <a:schemeClr val="bg1"/>
                            </a:solidFill>
                          </a:endParaRPr>
                        </a:p>
                      </a:txBody>
                      <a:tcPr anchor="ctr"/>
                    </a:tc>
                    <a:tc>
                      <a:txBody>
                        <a:bodyPr/>
                        <a:lstStyle/>
                        <a:p>
                          <a:pPr algn="ctr"/>
                          <a:r>
                            <a:rPr lang="en-US" altLang="zh-CN" dirty="0">
                              <a:solidFill>
                                <a:schemeClr val="bg1"/>
                              </a:solidFill>
                            </a:rPr>
                            <a:t>5: G</a:t>
                          </a:r>
                          <a:endParaRPr lang="zh-CN" altLang="en-US" dirty="0">
                            <a:solidFill>
                              <a:schemeClr val="bg1"/>
                            </a:solidFill>
                          </a:endParaRPr>
                        </a:p>
                      </a:txBody>
                      <a:tcPr anchor="ctr"/>
                    </a:tc>
                    <a:tc>
                      <a:txBody>
                        <a:bodyPr/>
                        <a:lstStyle/>
                        <a:p>
                          <a:pPr algn="ctr"/>
                          <a:r>
                            <a:rPr lang="en-US" altLang="zh-CN" dirty="0">
                              <a:solidFill>
                                <a:schemeClr val="bg1"/>
                              </a:solidFill>
                            </a:rPr>
                            <a:t>6: G</a:t>
                          </a:r>
                          <a:endParaRPr lang="zh-CN" altLang="en-US" dirty="0">
                            <a:solidFill>
                              <a:schemeClr val="bg1"/>
                            </a:solidFill>
                          </a:endParaRPr>
                        </a:p>
                      </a:txBody>
                      <a:tcPr anchor="ctr"/>
                    </a:tc>
                    <a:tc>
                      <a:txBody>
                        <a:bodyPr/>
                        <a:lstStyle/>
                        <a:p>
                          <a:pPr algn="ctr"/>
                          <a:r>
                            <a:rPr lang="en-US" altLang="zh-CN" dirty="0">
                              <a:solidFill>
                                <a:schemeClr val="bg1"/>
                              </a:solidFill>
                            </a:rPr>
                            <a:t>7: V</a:t>
                          </a:r>
                          <a:endParaRPr lang="zh-CN" altLang="en-US" dirty="0">
                            <a:solidFill>
                              <a:schemeClr val="bg1"/>
                            </a:solidFill>
                          </a:endParaRPr>
                        </a:p>
                      </a:txBody>
                      <a:tcPr anchor="ctr"/>
                    </a:tc>
                    <a:tc>
                      <a:txBody>
                        <a:bodyPr/>
                        <a:lstStyle/>
                        <a:p>
                          <a:pPr algn="ctr"/>
                          <a:r>
                            <a:rPr lang="en-US" altLang="zh-CN" dirty="0">
                              <a:solidFill>
                                <a:schemeClr val="bg1"/>
                              </a:solidFill>
                            </a:rPr>
                            <a:t>8: V</a:t>
                          </a:r>
                          <a:endParaRPr lang="zh-CN" altLang="en-US" dirty="0">
                            <a:solidFill>
                              <a:schemeClr val="bg1"/>
                            </a:solidFill>
                          </a:endParaRPr>
                        </a:p>
                      </a:txBody>
                      <a:tcPr anchor="ctr"/>
                    </a:tc>
                    <a:tc>
                      <a:txBody>
                        <a:bodyPr/>
                        <a:lstStyle/>
                        <a:p>
                          <a:pPr algn="ctr"/>
                          <a:r>
                            <a:rPr lang="en-US" altLang="zh-CN" dirty="0">
                              <a:solidFill>
                                <a:schemeClr val="bg1"/>
                              </a:solidFill>
                            </a:rPr>
                            <a:t>9: V</a:t>
                          </a:r>
                          <a:endParaRPr lang="zh-CN" altLang="en-US" dirty="0">
                            <a:solidFill>
                              <a:schemeClr val="bg1"/>
                            </a:solidFill>
                          </a:endParaRPr>
                        </a:p>
                      </a:txBody>
                      <a:tcPr anchor="ctr"/>
                    </a:tc>
                    <a:tc>
                      <a:txBody>
                        <a:bodyPr/>
                        <a:lstStyle/>
                        <a:p>
                          <a:pPr algn="ctr"/>
                          <a:r>
                            <a:rPr lang="en-US" altLang="zh-CN" dirty="0">
                              <a:solidFill>
                                <a:schemeClr val="bg1"/>
                              </a:solidFill>
                            </a:rPr>
                            <a:t>10: V</a:t>
                          </a:r>
                          <a:endParaRPr lang="zh-CN" altLang="en-US" dirty="0">
                            <a:solidFill>
                              <a:schemeClr val="bg1"/>
                            </a:solidFill>
                          </a:endParaRPr>
                        </a:p>
                      </a:txBody>
                      <a:tcPr anchor="ctr"/>
                    </a:tc>
                    <a:extLst>
                      <a:ext uri="{0D108BD9-81ED-4DB2-BD59-A6C34878D82A}">
                        <a16:rowId xmlns:a16="http://schemas.microsoft.com/office/drawing/2014/main" val="4276710608"/>
                      </a:ext>
                    </a:extLst>
                  </a:tr>
                  <a:tr h="542908">
                    <a:tc>
                      <a:txBody>
                        <a:bodyPr/>
                        <a:lstStyle/>
                        <a:p>
                          <a:pPr algn="ctr"/>
                          <a:r>
                            <a:rPr lang="en-US" altLang="zh-CN" dirty="0">
                              <a:solidFill>
                                <a:schemeClr val="bg1"/>
                              </a:solidFill>
                            </a:rPr>
                            <a:t>1</a:t>
                          </a:r>
                          <a:r>
                            <a:rPr lang="zh-CN" altLang="en-US" dirty="0">
                              <a:solidFill>
                                <a:schemeClr val="bg1"/>
                              </a:solidFill>
                            </a:rPr>
                            <a:t> </a:t>
                          </a:r>
                          <a:r>
                            <a:rPr lang="en-US" altLang="zh-CN" dirty="0">
                              <a:solidFill>
                                <a:schemeClr val="bg1"/>
                              </a:solidFill>
                            </a:rPr>
                            <a:t>:</a:t>
                          </a:r>
                          <a:r>
                            <a:rPr lang="zh-CN" altLang="en-US" dirty="0">
                              <a:solidFill>
                                <a:schemeClr val="bg1"/>
                              </a:solidFill>
                            </a:rPr>
                            <a:t> </a:t>
                          </a:r>
                          <a:r>
                            <a:rPr lang="en-US" altLang="zh-CN" dirty="0">
                              <a:solidFill>
                                <a:schemeClr val="bg1"/>
                              </a:solidFill>
                            </a:rPr>
                            <a:t>W</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endParaRPr lang="zh-CN"/>
                        </a:p>
                      </a:txBody>
                      <a:tcPr anchor="ctr">
                        <a:blipFill>
                          <a:blip r:embed="rId3"/>
                          <a:stretch>
                            <a:fillRect l="-502809" t="-101124" r="-503371" b="-904494"/>
                          </a:stretch>
                        </a:blipFill>
                      </a:tcPr>
                    </a:tc>
                    <a:tc>
                      <a:txBody>
                        <a:bodyPr/>
                        <a:lstStyle/>
                        <a:p>
                          <a:endParaRPr lang="zh-CN"/>
                        </a:p>
                      </a:txBody>
                      <a:tcPr anchor="ctr">
                        <a:blipFill>
                          <a:blip r:embed="rId3"/>
                          <a:stretch>
                            <a:fillRect l="-599441" t="-101124" r="-400559" b="-904494"/>
                          </a:stretch>
                        </a:blipFill>
                      </a:tcPr>
                    </a:tc>
                    <a:tc>
                      <a:txBody>
                        <a:bodyPr/>
                        <a:lstStyle/>
                        <a:p>
                          <a:endParaRPr lang="zh-CN"/>
                        </a:p>
                      </a:txBody>
                      <a:tcPr anchor="ctr">
                        <a:blipFill>
                          <a:blip r:embed="rId3"/>
                          <a:stretch>
                            <a:fillRect l="-699441" t="-101124" r="-300559" b="-904494"/>
                          </a:stretch>
                        </a:blipFill>
                      </a:tcPr>
                    </a:tc>
                    <a:tc>
                      <a:txBody>
                        <a:bodyPr/>
                        <a:lstStyle/>
                        <a:p>
                          <a:endParaRPr lang="zh-CN"/>
                        </a:p>
                      </a:txBody>
                      <a:tcPr anchor="ctr">
                        <a:blipFill>
                          <a:blip r:embed="rId3"/>
                          <a:stretch>
                            <a:fillRect l="-799441" t="-101124" r="-200559" b="-904494"/>
                          </a:stretch>
                        </a:blipFill>
                      </a:tcPr>
                    </a:tc>
                    <a:tc>
                      <a:txBody>
                        <a:bodyPr/>
                        <a:lstStyle/>
                        <a:p>
                          <a:endParaRPr lang="zh-CN"/>
                        </a:p>
                      </a:txBody>
                      <a:tcPr anchor="ctr">
                        <a:blipFill>
                          <a:blip r:embed="rId3"/>
                          <a:stretch>
                            <a:fillRect l="-904494" t="-101124" r="-101685" b="-904494"/>
                          </a:stretch>
                        </a:blipFill>
                      </a:tcPr>
                    </a:tc>
                    <a:tc>
                      <a:txBody>
                        <a:bodyPr/>
                        <a:lstStyle/>
                        <a:p>
                          <a:endParaRPr lang="zh-CN"/>
                        </a:p>
                      </a:txBody>
                      <a:tcPr anchor="ctr">
                        <a:blipFill>
                          <a:blip r:embed="rId3"/>
                          <a:stretch>
                            <a:fillRect l="-998883" t="-101124" r="-1117" b="-904494"/>
                          </a:stretch>
                        </a:blipFill>
                      </a:tcPr>
                    </a:tc>
                    <a:extLst>
                      <a:ext uri="{0D108BD9-81ED-4DB2-BD59-A6C34878D82A}">
                        <a16:rowId xmlns:a16="http://schemas.microsoft.com/office/drawing/2014/main" val="1297413822"/>
                      </a:ext>
                    </a:extLst>
                  </a:tr>
                  <a:tr h="542908">
                    <a:tc>
                      <a:txBody>
                        <a:bodyPr/>
                        <a:lstStyle/>
                        <a:p>
                          <a:pPr algn="ctr"/>
                          <a:r>
                            <a:rPr lang="en-US" altLang="zh-CN" dirty="0">
                              <a:solidFill>
                                <a:schemeClr val="bg1"/>
                              </a:solidFill>
                            </a:rPr>
                            <a:t>2: W</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endParaRPr lang="zh-CN"/>
                        </a:p>
                      </a:txBody>
                      <a:tcPr anchor="ctr">
                        <a:blipFill>
                          <a:blip r:embed="rId3"/>
                          <a:stretch>
                            <a:fillRect l="-502809" t="-201124" r="-503371" b="-804494"/>
                          </a:stretch>
                        </a:blipFill>
                      </a:tcPr>
                    </a:tc>
                    <a:tc>
                      <a:txBody>
                        <a:bodyPr/>
                        <a:lstStyle/>
                        <a:p>
                          <a:endParaRPr lang="zh-CN"/>
                        </a:p>
                      </a:txBody>
                      <a:tcPr anchor="ctr">
                        <a:blipFill>
                          <a:blip r:embed="rId3"/>
                          <a:stretch>
                            <a:fillRect l="-599441" t="-201124" r="-400559" b="-804494"/>
                          </a:stretch>
                        </a:blipFill>
                      </a:tcPr>
                    </a:tc>
                    <a:tc>
                      <a:txBody>
                        <a:bodyPr/>
                        <a:lstStyle/>
                        <a:p>
                          <a:endParaRPr lang="zh-CN"/>
                        </a:p>
                      </a:txBody>
                      <a:tcPr anchor="ctr">
                        <a:blipFill>
                          <a:blip r:embed="rId3"/>
                          <a:stretch>
                            <a:fillRect l="-699441" t="-201124" r="-300559" b="-804494"/>
                          </a:stretch>
                        </a:blipFill>
                      </a:tcPr>
                    </a:tc>
                    <a:tc>
                      <a:txBody>
                        <a:bodyPr/>
                        <a:lstStyle/>
                        <a:p>
                          <a:endParaRPr lang="zh-CN"/>
                        </a:p>
                      </a:txBody>
                      <a:tcPr anchor="ctr">
                        <a:blipFill>
                          <a:blip r:embed="rId3"/>
                          <a:stretch>
                            <a:fillRect l="-799441" t="-201124" r="-200559" b="-804494"/>
                          </a:stretch>
                        </a:blipFill>
                      </a:tcPr>
                    </a:tc>
                    <a:tc>
                      <a:txBody>
                        <a:bodyPr/>
                        <a:lstStyle/>
                        <a:p>
                          <a:endParaRPr lang="zh-CN"/>
                        </a:p>
                      </a:txBody>
                      <a:tcPr anchor="ctr">
                        <a:blipFill>
                          <a:blip r:embed="rId3"/>
                          <a:stretch>
                            <a:fillRect l="-904494" t="-201124" r="-101685" b="-804494"/>
                          </a:stretch>
                        </a:blipFill>
                      </a:tcPr>
                    </a:tc>
                    <a:tc>
                      <a:txBody>
                        <a:bodyPr/>
                        <a:lstStyle/>
                        <a:p>
                          <a:endParaRPr lang="zh-CN"/>
                        </a:p>
                      </a:txBody>
                      <a:tcPr anchor="ctr">
                        <a:blipFill>
                          <a:blip r:embed="rId3"/>
                          <a:stretch>
                            <a:fillRect l="-998883" t="-201124" r="-1117" b="-804494"/>
                          </a:stretch>
                        </a:blipFill>
                      </a:tcPr>
                    </a:tc>
                    <a:extLst>
                      <a:ext uri="{0D108BD9-81ED-4DB2-BD59-A6C34878D82A}">
                        <a16:rowId xmlns:a16="http://schemas.microsoft.com/office/drawing/2014/main" val="2002335733"/>
                      </a:ext>
                    </a:extLst>
                  </a:tr>
                  <a:tr h="542908">
                    <a:tc>
                      <a:txBody>
                        <a:bodyPr/>
                        <a:lstStyle/>
                        <a:p>
                          <a:pPr algn="ctr"/>
                          <a:r>
                            <a:rPr lang="en-US" altLang="zh-CN" dirty="0">
                              <a:solidFill>
                                <a:schemeClr val="bg1"/>
                              </a:solidFill>
                            </a:rPr>
                            <a:t>3: W</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endParaRPr lang="zh-CN"/>
                        </a:p>
                      </a:txBody>
                      <a:tcPr anchor="ctr">
                        <a:blipFill>
                          <a:blip r:embed="rId3"/>
                          <a:stretch>
                            <a:fillRect l="-502809" t="-301124" r="-503371" b="-704494"/>
                          </a:stretch>
                        </a:blipFill>
                      </a:tcPr>
                    </a:tc>
                    <a:tc>
                      <a:txBody>
                        <a:bodyPr/>
                        <a:lstStyle/>
                        <a:p>
                          <a:endParaRPr lang="zh-CN"/>
                        </a:p>
                      </a:txBody>
                      <a:tcPr anchor="ctr">
                        <a:blipFill>
                          <a:blip r:embed="rId3"/>
                          <a:stretch>
                            <a:fillRect l="-599441" t="-301124" r="-400559" b="-704494"/>
                          </a:stretch>
                        </a:blipFill>
                      </a:tcPr>
                    </a:tc>
                    <a:tc>
                      <a:txBody>
                        <a:bodyPr/>
                        <a:lstStyle/>
                        <a:p>
                          <a:endParaRPr lang="zh-CN"/>
                        </a:p>
                      </a:txBody>
                      <a:tcPr anchor="ctr">
                        <a:blipFill>
                          <a:blip r:embed="rId3"/>
                          <a:stretch>
                            <a:fillRect l="-699441" t="-301124" r="-300559" b="-704494"/>
                          </a:stretch>
                        </a:blipFill>
                      </a:tcPr>
                    </a:tc>
                    <a:tc>
                      <a:txBody>
                        <a:bodyPr/>
                        <a:lstStyle/>
                        <a:p>
                          <a:endParaRPr lang="zh-CN"/>
                        </a:p>
                      </a:txBody>
                      <a:tcPr anchor="ctr">
                        <a:blipFill>
                          <a:blip r:embed="rId3"/>
                          <a:stretch>
                            <a:fillRect l="-799441" t="-301124" r="-200559" b="-704494"/>
                          </a:stretch>
                        </a:blipFill>
                      </a:tcPr>
                    </a:tc>
                    <a:tc>
                      <a:txBody>
                        <a:bodyPr/>
                        <a:lstStyle/>
                        <a:p>
                          <a:endParaRPr lang="zh-CN"/>
                        </a:p>
                      </a:txBody>
                      <a:tcPr anchor="ctr">
                        <a:blipFill>
                          <a:blip r:embed="rId3"/>
                          <a:stretch>
                            <a:fillRect l="-904494" t="-301124" r="-101685" b="-704494"/>
                          </a:stretch>
                        </a:blipFill>
                      </a:tcPr>
                    </a:tc>
                    <a:tc>
                      <a:txBody>
                        <a:bodyPr/>
                        <a:lstStyle/>
                        <a:p>
                          <a:endParaRPr lang="zh-CN"/>
                        </a:p>
                      </a:txBody>
                      <a:tcPr anchor="ctr">
                        <a:blipFill>
                          <a:blip r:embed="rId3"/>
                          <a:stretch>
                            <a:fillRect l="-998883" t="-301124" r="-1117" b="-704494"/>
                          </a:stretch>
                        </a:blipFill>
                      </a:tcPr>
                    </a:tc>
                    <a:extLst>
                      <a:ext uri="{0D108BD9-81ED-4DB2-BD59-A6C34878D82A}">
                        <a16:rowId xmlns:a16="http://schemas.microsoft.com/office/drawing/2014/main" val="1310207813"/>
                      </a:ext>
                    </a:extLst>
                  </a:tr>
                  <a:tr h="542908">
                    <a:tc>
                      <a:txBody>
                        <a:bodyPr/>
                        <a:lstStyle/>
                        <a:p>
                          <a:pPr algn="ctr"/>
                          <a:r>
                            <a:rPr lang="en-US" altLang="zh-CN" dirty="0">
                              <a:solidFill>
                                <a:schemeClr val="bg1"/>
                              </a:solidFill>
                            </a:rPr>
                            <a:t>4: W</a:t>
                          </a:r>
                          <a:endParaRPr lang="zh-CN" altLang="en-US" dirty="0">
                            <a:solidFill>
                              <a:schemeClr val="bg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rPr>
                            <a:t>&lt;1, 0, 0&gt;</a:t>
                          </a:r>
                          <a:endParaRPr kumimoji="0" lang="zh-CN" altLang="en-US" sz="1800" b="0" i="0" u="none" strike="noStrike" kern="1200" cap="none" spc="0" normalizeH="0" baseline="0" noProof="0" dirty="0">
                            <a:ln>
                              <a:noFill/>
                            </a:ln>
                            <a:solidFill>
                              <a:prstClr val="white"/>
                            </a:solidFill>
                            <a:effectLst/>
                            <a:uLnTx/>
                            <a:uFillTx/>
                            <a:latin typeface="Calibri"/>
                            <a:ea typeface="宋体" panose="02010600030101010101" pitchFamily="2" charset="-122"/>
                            <a:cs typeface="+mn-cs"/>
                          </a:endParaRPr>
                        </a:p>
                      </a:txBody>
                      <a:tcPr anchor="ctr"/>
                    </a:tc>
                    <a:tc>
                      <a:txBody>
                        <a:bodyPr/>
                        <a:lstStyle/>
                        <a:p>
                          <a:endParaRPr lang="zh-CN"/>
                        </a:p>
                      </a:txBody>
                      <a:tcPr anchor="ctr">
                        <a:blipFill>
                          <a:blip r:embed="rId3"/>
                          <a:stretch>
                            <a:fillRect l="-502809" t="-401124" r="-503371" b="-604494"/>
                          </a:stretch>
                        </a:blipFill>
                      </a:tcPr>
                    </a:tc>
                    <a:tc>
                      <a:txBody>
                        <a:bodyPr/>
                        <a:lstStyle/>
                        <a:p>
                          <a:endParaRPr lang="zh-CN"/>
                        </a:p>
                      </a:txBody>
                      <a:tcPr anchor="ctr">
                        <a:blipFill>
                          <a:blip r:embed="rId3"/>
                          <a:stretch>
                            <a:fillRect l="-599441" t="-401124" r="-400559" b="-604494"/>
                          </a:stretch>
                        </a:blipFill>
                      </a:tcPr>
                    </a:tc>
                    <a:tc>
                      <a:txBody>
                        <a:bodyPr/>
                        <a:lstStyle/>
                        <a:p>
                          <a:endParaRPr lang="zh-CN"/>
                        </a:p>
                      </a:txBody>
                      <a:tcPr anchor="ctr">
                        <a:blipFill>
                          <a:blip r:embed="rId3"/>
                          <a:stretch>
                            <a:fillRect l="-699441" t="-401124" r="-300559" b="-604494"/>
                          </a:stretch>
                        </a:blipFill>
                      </a:tcPr>
                    </a:tc>
                    <a:tc>
                      <a:txBody>
                        <a:bodyPr/>
                        <a:lstStyle/>
                        <a:p>
                          <a:endParaRPr lang="zh-CN"/>
                        </a:p>
                      </a:txBody>
                      <a:tcPr anchor="ctr">
                        <a:blipFill>
                          <a:blip r:embed="rId3"/>
                          <a:stretch>
                            <a:fillRect l="-799441" t="-401124" r="-200559" b="-604494"/>
                          </a:stretch>
                        </a:blipFill>
                      </a:tcPr>
                    </a:tc>
                    <a:tc>
                      <a:txBody>
                        <a:bodyPr/>
                        <a:lstStyle/>
                        <a:p>
                          <a:endParaRPr lang="zh-CN"/>
                        </a:p>
                      </a:txBody>
                      <a:tcPr anchor="ctr">
                        <a:blipFill>
                          <a:blip r:embed="rId3"/>
                          <a:stretch>
                            <a:fillRect l="-904494" t="-401124" r="-101685" b="-604494"/>
                          </a:stretch>
                        </a:blipFill>
                      </a:tcPr>
                    </a:tc>
                    <a:tc>
                      <a:txBody>
                        <a:bodyPr/>
                        <a:lstStyle/>
                        <a:p>
                          <a:endParaRPr lang="zh-CN"/>
                        </a:p>
                      </a:txBody>
                      <a:tcPr anchor="ctr">
                        <a:blipFill>
                          <a:blip r:embed="rId3"/>
                          <a:stretch>
                            <a:fillRect l="-998883" t="-401124" r="-1117" b="-604494"/>
                          </a:stretch>
                        </a:blipFill>
                      </a:tcPr>
                    </a:tc>
                    <a:extLst>
                      <a:ext uri="{0D108BD9-81ED-4DB2-BD59-A6C34878D82A}">
                        <a16:rowId xmlns:a16="http://schemas.microsoft.com/office/drawing/2014/main" val="3178875956"/>
                      </a:ext>
                    </a:extLst>
                  </a:tr>
                  <a:tr h="542908">
                    <a:tc>
                      <a:txBody>
                        <a:bodyPr/>
                        <a:lstStyle/>
                        <a:p>
                          <a:pPr algn="ctr"/>
                          <a:r>
                            <a:rPr lang="en-US" altLang="zh-CN" dirty="0">
                              <a:solidFill>
                                <a:schemeClr val="bg1"/>
                              </a:solidFill>
                            </a:rPr>
                            <a:t>5: G</a:t>
                          </a:r>
                          <a:endParaRPr lang="zh-CN" altLang="en-US" dirty="0">
                            <a:solidFill>
                              <a:schemeClr val="bg1"/>
                            </a:solidFill>
                          </a:endParaRPr>
                        </a:p>
                      </a:txBody>
                      <a:tcPr anchor="ctr"/>
                    </a:tc>
                    <a:tc>
                      <a:txBody>
                        <a:bodyPr/>
                        <a:lstStyle/>
                        <a:p>
                          <a:endParaRPr lang="zh-CN"/>
                        </a:p>
                      </a:txBody>
                      <a:tcPr anchor="ctr">
                        <a:blipFill>
                          <a:blip r:embed="rId3"/>
                          <a:stretch>
                            <a:fillRect l="-101124" t="-495556" r="-905056" b="-497778"/>
                          </a:stretch>
                        </a:blipFill>
                      </a:tcPr>
                    </a:tc>
                    <a:tc>
                      <a:txBody>
                        <a:bodyPr/>
                        <a:lstStyle/>
                        <a:p>
                          <a:endParaRPr lang="zh-CN"/>
                        </a:p>
                      </a:txBody>
                      <a:tcPr anchor="ctr">
                        <a:blipFill>
                          <a:blip r:embed="rId3"/>
                          <a:stretch>
                            <a:fillRect l="-200000" t="-495556" r="-800000" b="-497778"/>
                          </a:stretch>
                        </a:blipFill>
                      </a:tcPr>
                    </a:tc>
                    <a:tc>
                      <a:txBody>
                        <a:bodyPr/>
                        <a:lstStyle/>
                        <a:p>
                          <a:endParaRPr lang="zh-CN"/>
                        </a:p>
                      </a:txBody>
                      <a:tcPr anchor="ctr">
                        <a:blipFill>
                          <a:blip r:embed="rId3"/>
                          <a:stretch>
                            <a:fillRect l="-300000" t="-495556" r="-700000" b="-497778"/>
                          </a:stretch>
                        </a:blipFill>
                      </a:tcPr>
                    </a:tc>
                    <a:tc>
                      <a:txBody>
                        <a:bodyPr/>
                        <a:lstStyle/>
                        <a:p>
                          <a:endParaRPr lang="zh-CN"/>
                        </a:p>
                      </a:txBody>
                      <a:tcPr anchor="ctr">
                        <a:blipFill>
                          <a:blip r:embed="rId3"/>
                          <a:stretch>
                            <a:fillRect l="-400000" t="-495556" r="-600000" b="-497778"/>
                          </a:stretch>
                        </a:blipFill>
                      </a:tcPr>
                    </a:tc>
                    <a:tc>
                      <a:txBody>
                        <a:bodyPr/>
                        <a:lstStyle/>
                        <a:p>
                          <a:pPr algn="ctr"/>
                          <a:r>
                            <a:rPr lang="en-US" altLang="zh-CN" dirty="0">
                              <a:solidFill>
                                <a:schemeClr val="bg1"/>
                              </a:solidFill>
                            </a:rPr>
                            <a:t>&lt;0, 1, 0&gt;</a:t>
                          </a:r>
                          <a:endParaRPr lang="zh-CN" altLang="en-US" dirty="0">
                            <a:solidFill>
                              <a:schemeClr val="bg1"/>
                            </a:solidFill>
                          </a:endParaRPr>
                        </a:p>
                      </a:txBody>
                      <a:tcPr anchor="ctr"/>
                    </a:tc>
                    <a:tc>
                      <a:txBody>
                        <a:bodyPr/>
                        <a:lstStyle/>
                        <a:p>
                          <a:endParaRPr lang="zh-CN"/>
                        </a:p>
                      </a:txBody>
                      <a:tcPr anchor="ctr">
                        <a:blipFill>
                          <a:blip r:embed="rId3"/>
                          <a:stretch>
                            <a:fillRect l="-599441" t="-495556" r="-400559" b="-497778"/>
                          </a:stretch>
                        </a:blipFill>
                      </a:tcPr>
                    </a:tc>
                    <a:tc>
                      <a:txBody>
                        <a:bodyPr/>
                        <a:lstStyle/>
                        <a:p>
                          <a:endParaRPr lang="zh-CN"/>
                        </a:p>
                      </a:txBody>
                      <a:tcPr anchor="ctr">
                        <a:blipFill>
                          <a:blip r:embed="rId3"/>
                          <a:stretch>
                            <a:fillRect l="-699441" t="-495556" r="-300559" b="-497778"/>
                          </a:stretch>
                        </a:blipFill>
                      </a:tcPr>
                    </a:tc>
                    <a:tc>
                      <a:txBody>
                        <a:bodyPr/>
                        <a:lstStyle/>
                        <a:p>
                          <a:endParaRPr lang="zh-CN"/>
                        </a:p>
                      </a:txBody>
                      <a:tcPr anchor="ctr">
                        <a:blipFill>
                          <a:blip r:embed="rId3"/>
                          <a:stretch>
                            <a:fillRect l="-799441" t="-495556" r="-200559" b="-497778"/>
                          </a:stretch>
                        </a:blipFill>
                      </a:tcPr>
                    </a:tc>
                    <a:tc>
                      <a:txBody>
                        <a:bodyPr/>
                        <a:lstStyle/>
                        <a:p>
                          <a:endParaRPr lang="zh-CN"/>
                        </a:p>
                      </a:txBody>
                      <a:tcPr anchor="ctr">
                        <a:blipFill>
                          <a:blip r:embed="rId3"/>
                          <a:stretch>
                            <a:fillRect l="-904494" t="-495556" r="-101685" b="-497778"/>
                          </a:stretch>
                        </a:blipFill>
                      </a:tcPr>
                    </a:tc>
                    <a:tc>
                      <a:txBody>
                        <a:bodyPr/>
                        <a:lstStyle/>
                        <a:p>
                          <a:endParaRPr lang="zh-CN"/>
                        </a:p>
                      </a:txBody>
                      <a:tcPr anchor="ctr">
                        <a:blipFill>
                          <a:blip r:embed="rId3"/>
                          <a:stretch>
                            <a:fillRect l="-998883" t="-495556" r="-1117" b="-497778"/>
                          </a:stretch>
                        </a:blipFill>
                      </a:tcPr>
                    </a:tc>
                    <a:extLst>
                      <a:ext uri="{0D108BD9-81ED-4DB2-BD59-A6C34878D82A}">
                        <a16:rowId xmlns:a16="http://schemas.microsoft.com/office/drawing/2014/main" val="2602290484"/>
                      </a:ext>
                    </a:extLst>
                  </a:tr>
                  <a:tr h="542908">
                    <a:tc>
                      <a:txBody>
                        <a:bodyPr/>
                        <a:lstStyle/>
                        <a:p>
                          <a:pPr algn="ctr"/>
                          <a:r>
                            <a:rPr lang="en-US" altLang="zh-CN" dirty="0">
                              <a:solidFill>
                                <a:schemeClr val="bg1"/>
                              </a:solidFill>
                            </a:rPr>
                            <a:t>6: G</a:t>
                          </a:r>
                          <a:endParaRPr lang="zh-CN" altLang="en-US" dirty="0">
                            <a:solidFill>
                              <a:schemeClr val="bg1"/>
                            </a:solidFill>
                          </a:endParaRPr>
                        </a:p>
                      </a:txBody>
                      <a:tcPr anchor="ctr"/>
                    </a:tc>
                    <a:tc>
                      <a:txBody>
                        <a:bodyPr/>
                        <a:lstStyle/>
                        <a:p>
                          <a:endParaRPr lang="zh-CN"/>
                        </a:p>
                      </a:txBody>
                      <a:tcPr anchor="ctr">
                        <a:blipFill>
                          <a:blip r:embed="rId3"/>
                          <a:stretch>
                            <a:fillRect l="-101124" t="-602247" r="-905056" b="-403371"/>
                          </a:stretch>
                        </a:blipFill>
                      </a:tcPr>
                    </a:tc>
                    <a:tc>
                      <a:txBody>
                        <a:bodyPr/>
                        <a:lstStyle/>
                        <a:p>
                          <a:endParaRPr lang="zh-CN"/>
                        </a:p>
                      </a:txBody>
                      <a:tcPr anchor="ctr">
                        <a:blipFill>
                          <a:blip r:embed="rId3"/>
                          <a:stretch>
                            <a:fillRect l="-200000" t="-602247" r="-800000" b="-403371"/>
                          </a:stretch>
                        </a:blipFill>
                      </a:tcPr>
                    </a:tc>
                    <a:tc>
                      <a:txBody>
                        <a:bodyPr/>
                        <a:lstStyle/>
                        <a:p>
                          <a:endParaRPr lang="zh-CN"/>
                        </a:p>
                      </a:txBody>
                      <a:tcPr anchor="ctr">
                        <a:blipFill>
                          <a:blip r:embed="rId3"/>
                          <a:stretch>
                            <a:fillRect l="-300000" t="-602247" r="-700000" b="-403371"/>
                          </a:stretch>
                        </a:blipFill>
                      </a:tcPr>
                    </a:tc>
                    <a:tc>
                      <a:txBody>
                        <a:bodyPr/>
                        <a:lstStyle/>
                        <a:p>
                          <a:endParaRPr lang="zh-CN"/>
                        </a:p>
                      </a:txBody>
                      <a:tcPr anchor="ctr">
                        <a:blipFill>
                          <a:blip r:embed="rId3"/>
                          <a:stretch>
                            <a:fillRect l="-400000" t="-602247" r="-600000" b="-403371"/>
                          </a:stretch>
                        </a:blipFill>
                      </a:tcPr>
                    </a:tc>
                    <a:tc>
                      <a:txBody>
                        <a:bodyPr/>
                        <a:lstStyle/>
                        <a:p>
                          <a:endParaRPr lang="zh-CN"/>
                        </a:p>
                      </a:txBody>
                      <a:tcPr anchor="ctr">
                        <a:blipFill>
                          <a:blip r:embed="rId3"/>
                          <a:stretch>
                            <a:fillRect l="-502809" t="-602247" r="-503371" b="-403371"/>
                          </a:stretch>
                        </a:blip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&lt;0, 1, 0&gt;</a:t>
                          </a:r>
                          <a:endParaRPr lang="zh-CN" altLang="en-US" dirty="0">
                            <a:solidFill>
                              <a:schemeClr val="bg1"/>
                            </a:solidFill>
                          </a:endParaRPr>
                        </a:p>
                      </a:txBody>
                      <a:tcPr anchor="ctr"/>
                    </a:tc>
                    <a:tc>
                      <a:txBody>
                        <a:bodyPr/>
                        <a:lstStyle/>
                        <a:p>
                          <a:endParaRPr lang="zh-CN"/>
                        </a:p>
                      </a:txBody>
                      <a:tcPr anchor="ctr">
                        <a:blipFill>
                          <a:blip r:embed="rId3"/>
                          <a:stretch>
                            <a:fillRect l="-699441" t="-602247" r="-300559" b="-403371"/>
                          </a:stretch>
                        </a:blipFill>
                      </a:tcPr>
                    </a:tc>
                    <a:tc>
                      <a:txBody>
                        <a:bodyPr/>
                        <a:lstStyle/>
                        <a:p>
                          <a:endParaRPr lang="zh-CN"/>
                        </a:p>
                      </a:txBody>
                      <a:tcPr anchor="ctr">
                        <a:blipFill>
                          <a:blip r:embed="rId3"/>
                          <a:stretch>
                            <a:fillRect l="-799441" t="-602247" r="-200559" b="-403371"/>
                          </a:stretch>
                        </a:blipFill>
                      </a:tcPr>
                    </a:tc>
                    <a:tc>
                      <a:txBody>
                        <a:bodyPr/>
                        <a:lstStyle/>
                        <a:p>
                          <a:endParaRPr lang="zh-CN"/>
                        </a:p>
                      </a:txBody>
                      <a:tcPr anchor="ctr">
                        <a:blipFill>
                          <a:blip r:embed="rId3"/>
                          <a:stretch>
                            <a:fillRect l="-904494" t="-602247" r="-101685" b="-403371"/>
                          </a:stretch>
                        </a:blipFill>
                      </a:tcPr>
                    </a:tc>
                    <a:tc>
                      <a:txBody>
                        <a:bodyPr/>
                        <a:lstStyle/>
                        <a:p>
                          <a:endParaRPr lang="zh-CN"/>
                        </a:p>
                      </a:txBody>
                      <a:tcPr anchor="ctr">
                        <a:blipFill>
                          <a:blip r:embed="rId3"/>
                          <a:stretch>
                            <a:fillRect l="-998883" t="-602247" r="-1117" b="-403371"/>
                          </a:stretch>
                        </a:blipFill>
                      </a:tcPr>
                    </a:tc>
                    <a:extLst>
                      <a:ext uri="{0D108BD9-81ED-4DB2-BD59-A6C34878D82A}">
                        <a16:rowId xmlns:a16="http://schemas.microsoft.com/office/drawing/2014/main" val="254204506"/>
                      </a:ext>
                    </a:extLst>
                  </a:tr>
                  <a:tr h="542908">
                    <a:tc>
                      <a:txBody>
                        <a:bodyPr/>
                        <a:lstStyle/>
                        <a:p>
                          <a:pPr algn="ctr"/>
                          <a:r>
                            <a:rPr lang="en-US" altLang="zh-CN" dirty="0">
                              <a:solidFill>
                                <a:schemeClr val="bg1"/>
                              </a:solidFill>
                            </a:rPr>
                            <a:t>7: V</a:t>
                          </a:r>
                          <a:endParaRPr lang="zh-CN" altLang="en-US" dirty="0">
                            <a:solidFill>
                              <a:schemeClr val="bg1"/>
                            </a:solidFill>
                          </a:endParaRPr>
                        </a:p>
                      </a:txBody>
                      <a:tcPr anchor="ctr"/>
                    </a:tc>
                    <a:tc>
                      <a:txBody>
                        <a:bodyPr/>
                        <a:lstStyle/>
                        <a:p>
                          <a:endParaRPr lang="zh-CN"/>
                        </a:p>
                      </a:txBody>
                      <a:tcPr anchor="ctr">
                        <a:blipFill>
                          <a:blip r:embed="rId3"/>
                          <a:stretch>
                            <a:fillRect l="-101124" t="-702247" r="-905056" b="-303371"/>
                          </a:stretch>
                        </a:blipFill>
                      </a:tcPr>
                    </a:tc>
                    <a:tc>
                      <a:txBody>
                        <a:bodyPr/>
                        <a:lstStyle/>
                        <a:p>
                          <a:endParaRPr lang="zh-CN"/>
                        </a:p>
                      </a:txBody>
                      <a:tcPr anchor="ctr">
                        <a:blipFill>
                          <a:blip r:embed="rId3"/>
                          <a:stretch>
                            <a:fillRect l="-200000" t="-702247" r="-800000" b="-303371"/>
                          </a:stretch>
                        </a:blipFill>
                      </a:tcPr>
                    </a:tc>
                    <a:tc>
                      <a:txBody>
                        <a:bodyPr/>
                        <a:lstStyle/>
                        <a:p>
                          <a:endParaRPr lang="zh-CN"/>
                        </a:p>
                      </a:txBody>
                      <a:tcPr anchor="ctr">
                        <a:blipFill>
                          <a:blip r:embed="rId3"/>
                          <a:stretch>
                            <a:fillRect l="-300000" t="-702247" r="-700000" b="-303371"/>
                          </a:stretch>
                        </a:blipFill>
                      </a:tcPr>
                    </a:tc>
                    <a:tc>
                      <a:txBody>
                        <a:bodyPr/>
                        <a:lstStyle/>
                        <a:p>
                          <a:endParaRPr lang="zh-CN"/>
                        </a:p>
                      </a:txBody>
                      <a:tcPr anchor="ctr">
                        <a:blipFill>
                          <a:blip r:embed="rId3"/>
                          <a:stretch>
                            <a:fillRect l="-400000" t="-702247" r="-600000" b="-303371"/>
                          </a:stretch>
                        </a:blipFill>
                      </a:tcPr>
                    </a:tc>
                    <a:tc>
                      <a:txBody>
                        <a:bodyPr/>
                        <a:lstStyle/>
                        <a:p>
                          <a:endParaRPr lang="zh-CN"/>
                        </a:p>
                      </a:txBody>
                      <a:tcPr anchor="ctr">
                        <a:blipFill>
                          <a:blip r:embed="rId3"/>
                          <a:stretch>
                            <a:fillRect l="-502809" t="-702247" r="-503371" b="-303371"/>
                          </a:stretch>
                        </a:blipFill>
                      </a:tcPr>
                    </a:tc>
                    <a:tc>
                      <a:txBody>
                        <a:bodyPr/>
                        <a:lstStyle/>
                        <a:p>
                          <a:endParaRPr lang="zh-CN"/>
                        </a:p>
                      </a:txBody>
                      <a:tcPr anchor="ctr">
                        <a:blipFill>
                          <a:blip r:embed="rId3"/>
                          <a:stretch>
                            <a:fillRect l="-599441" t="-702247" r="-400559" b="-303371"/>
                          </a:stretch>
                        </a:blip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&lt;0, 0, 1&gt;</a:t>
                          </a:r>
                          <a:endParaRPr lang="zh-CN" altLang="en-US" dirty="0">
                            <a:solidFill>
                              <a:schemeClr val="bg1"/>
                            </a:solidFill>
                          </a:endParaRPr>
                        </a:p>
                      </a:txBody>
                      <a:tcPr anchor="ctr"/>
                    </a:tc>
                    <a:tc>
                      <a:txBody>
                        <a:bodyPr/>
                        <a:lstStyle/>
                        <a:p>
                          <a:endParaRPr lang="zh-CN"/>
                        </a:p>
                      </a:txBody>
                      <a:tcPr anchor="ctr">
                        <a:blipFill>
                          <a:blip r:embed="rId3"/>
                          <a:stretch>
                            <a:fillRect l="-799441" t="-702247" r="-200559" b="-303371"/>
                          </a:stretch>
                        </a:blipFill>
                      </a:tcPr>
                    </a:tc>
                    <a:tc>
                      <a:txBody>
                        <a:bodyPr/>
                        <a:lstStyle/>
                        <a:p>
                          <a:endParaRPr lang="zh-CN"/>
                        </a:p>
                      </a:txBody>
                      <a:tcPr anchor="ctr">
                        <a:blipFill>
                          <a:blip r:embed="rId3"/>
                          <a:stretch>
                            <a:fillRect l="-904494" t="-702247" r="-101685" b="-303371"/>
                          </a:stretch>
                        </a:blipFill>
                      </a:tcPr>
                    </a:tc>
                    <a:tc>
                      <a:txBody>
                        <a:bodyPr/>
                        <a:lstStyle/>
                        <a:p>
                          <a:endParaRPr lang="zh-CN"/>
                        </a:p>
                      </a:txBody>
                      <a:tcPr anchor="ctr">
                        <a:blipFill>
                          <a:blip r:embed="rId3"/>
                          <a:stretch>
                            <a:fillRect l="-998883" t="-702247" r="-1117" b="-303371"/>
                          </a:stretch>
                        </a:blipFill>
                      </a:tcPr>
                    </a:tc>
                    <a:extLst>
                      <a:ext uri="{0D108BD9-81ED-4DB2-BD59-A6C34878D82A}">
                        <a16:rowId xmlns:a16="http://schemas.microsoft.com/office/drawing/2014/main" val="4252990941"/>
                      </a:ext>
                    </a:extLst>
                  </a:tr>
                  <a:tr h="542908">
                    <a:tc>
                      <a:txBody>
                        <a:bodyPr/>
                        <a:lstStyle/>
                        <a:p>
                          <a:pPr algn="ctr"/>
                          <a:r>
                            <a:rPr lang="en-US" altLang="zh-CN" dirty="0">
                              <a:solidFill>
                                <a:schemeClr val="bg1"/>
                              </a:solidFill>
                            </a:rPr>
                            <a:t>8: V</a:t>
                          </a:r>
                          <a:endParaRPr lang="zh-CN" altLang="en-US" dirty="0">
                            <a:solidFill>
                              <a:schemeClr val="bg1"/>
                            </a:solidFill>
                          </a:endParaRPr>
                        </a:p>
                      </a:txBody>
                      <a:tcPr anchor="ctr"/>
                    </a:tc>
                    <a:tc>
                      <a:txBody>
                        <a:bodyPr/>
                        <a:lstStyle/>
                        <a:p>
                          <a:endParaRPr lang="zh-CN"/>
                        </a:p>
                      </a:txBody>
                      <a:tcPr anchor="ctr">
                        <a:blipFill>
                          <a:blip r:embed="rId3"/>
                          <a:stretch>
                            <a:fillRect l="-101124" t="-802247" r="-905056" b="-203371"/>
                          </a:stretch>
                        </a:blipFill>
                      </a:tcPr>
                    </a:tc>
                    <a:tc>
                      <a:txBody>
                        <a:bodyPr/>
                        <a:lstStyle/>
                        <a:p>
                          <a:endParaRPr lang="zh-CN"/>
                        </a:p>
                      </a:txBody>
                      <a:tcPr anchor="ctr">
                        <a:blipFill>
                          <a:blip r:embed="rId3"/>
                          <a:stretch>
                            <a:fillRect l="-200000" t="-802247" r="-800000" b="-203371"/>
                          </a:stretch>
                        </a:blipFill>
                      </a:tcPr>
                    </a:tc>
                    <a:tc>
                      <a:txBody>
                        <a:bodyPr/>
                        <a:lstStyle/>
                        <a:p>
                          <a:endParaRPr lang="zh-CN"/>
                        </a:p>
                      </a:txBody>
                      <a:tcPr anchor="ctr">
                        <a:blipFill>
                          <a:blip r:embed="rId3"/>
                          <a:stretch>
                            <a:fillRect l="-300000" t="-802247" r="-700000" b="-203371"/>
                          </a:stretch>
                        </a:blipFill>
                      </a:tcPr>
                    </a:tc>
                    <a:tc>
                      <a:txBody>
                        <a:bodyPr/>
                        <a:lstStyle/>
                        <a:p>
                          <a:endParaRPr lang="zh-CN"/>
                        </a:p>
                      </a:txBody>
                      <a:tcPr anchor="ctr">
                        <a:blipFill>
                          <a:blip r:embed="rId3"/>
                          <a:stretch>
                            <a:fillRect l="-400000" t="-802247" r="-600000" b="-203371"/>
                          </a:stretch>
                        </a:blipFill>
                      </a:tcPr>
                    </a:tc>
                    <a:tc>
                      <a:txBody>
                        <a:bodyPr/>
                        <a:lstStyle/>
                        <a:p>
                          <a:endParaRPr lang="zh-CN"/>
                        </a:p>
                      </a:txBody>
                      <a:tcPr anchor="ctr">
                        <a:blipFill>
                          <a:blip r:embed="rId3"/>
                          <a:stretch>
                            <a:fillRect l="-502809" t="-802247" r="-503371" b="-203371"/>
                          </a:stretch>
                        </a:blipFill>
                      </a:tcPr>
                    </a:tc>
                    <a:tc>
                      <a:txBody>
                        <a:bodyPr/>
                        <a:lstStyle/>
                        <a:p>
                          <a:endParaRPr lang="zh-CN"/>
                        </a:p>
                      </a:txBody>
                      <a:tcPr anchor="ctr">
                        <a:blipFill>
                          <a:blip r:embed="rId3"/>
                          <a:stretch>
                            <a:fillRect l="-599441" t="-802247" r="-400559" b="-203371"/>
                          </a:stretch>
                        </a:blipFill>
                      </a:tcPr>
                    </a:tc>
                    <a:tc>
                      <a:txBody>
                        <a:bodyPr/>
                        <a:lstStyle/>
                        <a:p>
                          <a:endParaRPr lang="zh-CN"/>
                        </a:p>
                      </a:txBody>
                      <a:tcPr anchor="ctr">
                        <a:blipFill>
                          <a:blip r:embed="rId3"/>
                          <a:stretch>
                            <a:fillRect l="-699441" t="-802247" r="-300559" b="-203371"/>
                          </a:stretch>
                        </a:blip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&lt;0, 0, 1&gt;</a:t>
                          </a:r>
                          <a:endParaRPr lang="zh-CN" altLang="en-US" dirty="0">
                            <a:solidFill>
                              <a:schemeClr val="bg1"/>
                            </a:solidFill>
                          </a:endParaRPr>
                        </a:p>
                      </a:txBody>
                      <a:tcPr anchor="ctr"/>
                    </a:tc>
                    <a:tc>
                      <a:txBody>
                        <a:bodyPr/>
                        <a:lstStyle/>
                        <a:p>
                          <a:endParaRPr lang="zh-CN"/>
                        </a:p>
                      </a:txBody>
                      <a:tcPr anchor="ctr">
                        <a:blipFill>
                          <a:blip r:embed="rId3"/>
                          <a:stretch>
                            <a:fillRect l="-904494" t="-802247" r="-101685" b="-203371"/>
                          </a:stretch>
                        </a:blipFill>
                      </a:tcPr>
                    </a:tc>
                    <a:tc>
                      <a:txBody>
                        <a:bodyPr/>
                        <a:lstStyle/>
                        <a:p>
                          <a:endParaRPr lang="zh-CN"/>
                        </a:p>
                      </a:txBody>
                      <a:tcPr anchor="ctr">
                        <a:blipFill>
                          <a:blip r:embed="rId3"/>
                          <a:stretch>
                            <a:fillRect l="-998883" t="-802247" r="-1117" b="-203371"/>
                          </a:stretch>
                        </a:blipFill>
                      </a:tcPr>
                    </a:tc>
                    <a:extLst>
                      <a:ext uri="{0D108BD9-81ED-4DB2-BD59-A6C34878D82A}">
                        <a16:rowId xmlns:a16="http://schemas.microsoft.com/office/drawing/2014/main" val="1464530373"/>
                      </a:ext>
                    </a:extLst>
                  </a:tr>
                  <a:tr h="542908">
                    <a:tc>
                      <a:txBody>
                        <a:bodyPr/>
                        <a:lstStyle/>
                        <a:p>
                          <a:pPr algn="ctr"/>
                          <a:r>
                            <a:rPr lang="en-US" altLang="zh-CN" dirty="0">
                              <a:solidFill>
                                <a:schemeClr val="bg1"/>
                              </a:solidFill>
                            </a:rPr>
                            <a:t>9: V</a:t>
                          </a:r>
                          <a:endParaRPr lang="zh-CN" altLang="en-US" dirty="0">
                            <a:solidFill>
                              <a:schemeClr val="bg1"/>
                            </a:solidFill>
                          </a:endParaRPr>
                        </a:p>
                      </a:txBody>
                      <a:tcPr anchor="ctr"/>
                    </a:tc>
                    <a:tc>
                      <a:txBody>
                        <a:bodyPr/>
                        <a:lstStyle/>
                        <a:p>
                          <a:endParaRPr lang="zh-CN"/>
                        </a:p>
                      </a:txBody>
                      <a:tcPr anchor="ctr">
                        <a:blipFill>
                          <a:blip r:embed="rId3"/>
                          <a:stretch>
                            <a:fillRect l="-101124" t="-902247" r="-905056" b="-103371"/>
                          </a:stretch>
                        </a:blipFill>
                      </a:tcPr>
                    </a:tc>
                    <a:tc>
                      <a:txBody>
                        <a:bodyPr/>
                        <a:lstStyle/>
                        <a:p>
                          <a:endParaRPr lang="zh-CN"/>
                        </a:p>
                      </a:txBody>
                      <a:tcPr anchor="ctr">
                        <a:blipFill>
                          <a:blip r:embed="rId3"/>
                          <a:stretch>
                            <a:fillRect l="-200000" t="-902247" r="-800000" b="-103371"/>
                          </a:stretch>
                        </a:blipFill>
                      </a:tcPr>
                    </a:tc>
                    <a:tc>
                      <a:txBody>
                        <a:bodyPr/>
                        <a:lstStyle/>
                        <a:p>
                          <a:endParaRPr lang="zh-CN"/>
                        </a:p>
                      </a:txBody>
                      <a:tcPr anchor="ctr">
                        <a:blipFill>
                          <a:blip r:embed="rId3"/>
                          <a:stretch>
                            <a:fillRect l="-300000" t="-902247" r="-700000" b="-103371"/>
                          </a:stretch>
                        </a:blipFill>
                      </a:tcPr>
                    </a:tc>
                    <a:tc>
                      <a:txBody>
                        <a:bodyPr/>
                        <a:lstStyle/>
                        <a:p>
                          <a:endParaRPr lang="zh-CN"/>
                        </a:p>
                      </a:txBody>
                      <a:tcPr anchor="ctr">
                        <a:blipFill>
                          <a:blip r:embed="rId3"/>
                          <a:stretch>
                            <a:fillRect l="-400000" t="-902247" r="-600000" b="-103371"/>
                          </a:stretch>
                        </a:blipFill>
                      </a:tcPr>
                    </a:tc>
                    <a:tc>
                      <a:txBody>
                        <a:bodyPr/>
                        <a:lstStyle/>
                        <a:p>
                          <a:endParaRPr lang="zh-CN"/>
                        </a:p>
                      </a:txBody>
                      <a:tcPr anchor="ctr">
                        <a:blipFill>
                          <a:blip r:embed="rId3"/>
                          <a:stretch>
                            <a:fillRect l="-502809" t="-902247" r="-503371" b="-103371"/>
                          </a:stretch>
                        </a:blipFill>
                      </a:tcPr>
                    </a:tc>
                    <a:tc>
                      <a:txBody>
                        <a:bodyPr/>
                        <a:lstStyle/>
                        <a:p>
                          <a:endParaRPr lang="zh-CN"/>
                        </a:p>
                      </a:txBody>
                      <a:tcPr anchor="ctr">
                        <a:blipFill>
                          <a:blip r:embed="rId3"/>
                          <a:stretch>
                            <a:fillRect l="-599441" t="-902247" r="-400559" b="-103371"/>
                          </a:stretch>
                        </a:blipFill>
                      </a:tcPr>
                    </a:tc>
                    <a:tc>
                      <a:txBody>
                        <a:bodyPr/>
                        <a:lstStyle/>
                        <a:p>
                          <a:endParaRPr lang="zh-CN"/>
                        </a:p>
                      </a:txBody>
                      <a:tcPr anchor="ctr">
                        <a:blipFill>
                          <a:blip r:embed="rId3"/>
                          <a:stretch>
                            <a:fillRect l="-699441" t="-902247" r="-300559" b="-103371"/>
                          </a:stretch>
                        </a:blipFill>
                      </a:tcPr>
                    </a:tc>
                    <a:tc>
                      <a:txBody>
                        <a:bodyPr/>
                        <a:lstStyle/>
                        <a:p>
                          <a:endParaRPr lang="zh-CN"/>
                        </a:p>
                      </a:txBody>
                      <a:tcPr anchor="ctr">
                        <a:blipFill>
                          <a:blip r:embed="rId3"/>
                          <a:stretch>
                            <a:fillRect l="-799441" t="-902247" r="-200559" b="-103371"/>
                          </a:stretch>
                        </a:blip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&lt;0, 0, 1&gt;</a:t>
                          </a:r>
                          <a:endParaRPr lang="zh-CN" altLang="en-US" dirty="0">
                            <a:solidFill>
                              <a:schemeClr val="bg1"/>
                            </a:solidFill>
                          </a:endParaRPr>
                        </a:p>
                      </a:txBody>
                      <a:tcPr anchor="ctr"/>
                    </a:tc>
                    <a:tc>
                      <a:txBody>
                        <a:bodyPr/>
                        <a:lstStyle/>
                        <a:p>
                          <a:endParaRPr lang="zh-CN"/>
                        </a:p>
                      </a:txBody>
                      <a:tcPr anchor="ctr">
                        <a:blipFill>
                          <a:blip r:embed="rId3"/>
                          <a:stretch>
                            <a:fillRect l="-998883" t="-902247" r="-1117" b="-103371"/>
                          </a:stretch>
                        </a:blipFill>
                      </a:tcPr>
                    </a:tc>
                    <a:extLst>
                      <a:ext uri="{0D108BD9-81ED-4DB2-BD59-A6C34878D82A}">
                        <a16:rowId xmlns:a16="http://schemas.microsoft.com/office/drawing/2014/main" val="2371194582"/>
                      </a:ext>
                    </a:extLst>
                  </a:tr>
                  <a:tr h="542908">
                    <a:tc>
                      <a:txBody>
                        <a:bodyPr/>
                        <a:lstStyle/>
                        <a:p>
                          <a:pPr algn="ctr"/>
                          <a:r>
                            <a:rPr lang="en-US" altLang="zh-CN" dirty="0">
                              <a:solidFill>
                                <a:schemeClr val="bg1"/>
                              </a:solidFill>
                            </a:rPr>
                            <a:t>10: V</a:t>
                          </a:r>
                          <a:endParaRPr lang="zh-CN" altLang="en-US" dirty="0">
                            <a:solidFill>
                              <a:schemeClr val="bg1"/>
                            </a:solidFill>
                          </a:endParaRPr>
                        </a:p>
                      </a:txBody>
                      <a:tcPr anchor="ctr"/>
                    </a:tc>
                    <a:tc>
                      <a:txBody>
                        <a:bodyPr/>
                        <a:lstStyle/>
                        <a:p>
                          <a:endParaRPr lang="zh-CN"/>
                        </a:p>
                      </a:txBody>
                      <a:tcPr anchor="ctr">
                        <a:blipFill>
                          <a:blip r:embed="rId3"/>
                          <a:stretch>
                            <a:fillRect l="-101124" t="-1002247" r="-905056" b="-3371"/>
                          </a:stretch>
                        </a:blipFill>
                      </a:tcPr>
                    </a:tc>
                    <a:tc>
                      <a:txBody>
                        <a:bodyPr/>
                        <a:lstStyle/>
                        <a:p>
                          <a:endParaRPr lang="zh-CN"/>
                        </a:p>
                      </a:txBody>
                      <a:tcPr anchor="ctr">
                        <a:blipFill>
                          <a:blip r:embed="rId3"/>
                          <a:stretch>
                            <a:fillRect l="-200000" t="-1002247" r="-800000" b="-3371"/>
                          </a:stretch>
                        </a:blipFill>
                      </a:tcPr>
                    </a:tc>
                    <a:tc>
                      <a:txBody>
                        <a:bodyPr/>
                        <a:lstStyle/>
                        <a:p>
                          <a:endParaRPr lang="zh-CN"/>
                        </a:p>
                      </a:txBody>
                      <a:tcPr anchor="ctr">
                        <a:blipFill>
                          <a:blip r:embed="rId3"/>
                          <a:stretch>
                            <a:fillRect l="-300000" t="-1002247" r="-700000" b="-3371"/>
                          </a:stretch>
                        </a:blipFill>
                      </a:tcPr>
                    </a:tc>
                    <a:tc>
                      <a:txBody>
                        <a:bodyPr/>
                        <a:lstStyle/>
                        <a:p>
                          <a:endParaRPr lang="zh-CN"/>
                        </a:p>
                      </a:txBody>
                      <a:tcPr anchor="ctr">
                        <a:blipFill>
                          <a:blip r:embed="rId3"/>
                          <a:stretch>
                            <a:fillRect l="-400000" t="-1002247" r="-600000" b="-3371"/>
                          </a:stretch>
                        </a:blipFill>
                      </a:tcPr>
                    </a:tc>
                    <a:tc>
                      <a:txBody>
                        <a:bodyPr/>
                        <a:lstStyle/>
                        <a:p>
                          <a:endParaRPr lang="zh-CN"/>
                        </a:p>
                      </a:txBody>
                      <a:tcPr anchor="ctr">
                        <a:blipFill>
                          <a:blip r:embed="rId3"/>
                          <a:stretch>
                            <a:fillRect l="-502809" t="-1002247" r="-503371" b="-3371"/>
                          </a:stretch>
                        </a:blipFill>
                      </a:tcPr>
                    </a:tc>
                    <a:tc>
                      <a:txBody>
                        <a:bodyPr/>
                        <a:lstStyle/>
                        <a:p>
                          <a:endParaRPr lang="zh-CN"/>
                        </a:p>
                      </a:txBody>
                      <a:tcPr anchor="ctr">
                        <a:blipFill>
                          <a:blip r:embed="rId3"/>
                          <a:stretch>
                            <a:fillRect l="-599441" t="-1002247" r="-400559" b="-3371"/>
                          </a:stretch>
                        </a:blipFill>
                      </a:tcPr>
                    </a:tc>
                    <a:tc>
                      <a:txBody>
                        <a:bodyPr/>
                        <a:lstStyle/>
                        <a:p>
                          <a:endParaRPr lang="zh-CN"/>
                        </a:p>
                      </a:txBody>
                      <a:tcPr anchor="ctr">
                        <a:blipFill>
                          <a:blip r:embed="rId3"/>
                          <a:stretch>
                            <a:fillRect l="-699441" t="-1002247" r="-300559" b="-3371"/>
                          </a:stretch>
                        </a:blipFill>
                      </a:tcPr>
                    </a:tc>
                    <a:tc>
                      <a:txBody>
                        <a:bodyPr/>
                        <a:lstStyle/>
                        <a:p>
                          <a:endParaRPr lang="zh-CN"/>
                        </a:p>
                      </a:txBody>
                      <a:tcPr anchor="ctr">
                        <a:blipFill>
                          <a:blip r:embed="rId3"/>
                          <a:stretch>
                            <a:fillRect l="-799441" t="-1002247" r="-200559" b="-3371"/>
                          </a:stretch>
                        </a:blipFill>
                      </a:tcPr>
                    </a:tc>
                    <a:tc>
                      <a:txBody>
                        <a:bodyPr/>
                        <a:lstStyle/>
                        <a:p>
                          <a:endParaRPr lang="zh-CN"/>
                        </a:p>
                      </a:txBody>
                      <a:tcPr anchor="ctr">
                        <a:blipFill>
                          <a:blip r:embed="rId3"/>
                          <a:stretch>
                            <a:fillRect l="-904494" t="-1002247" r="-101685" b="-3371"/>
                          </a:stretch>
                        </a:blip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solidFill>
                                <a:schemeClr val="bg1"/>
                              </a:solidFill>
                            </a:rPr>
                            <a:t>&lt;0, 0, 1&gt;</a:t>
                          </a:r>
                          <a:endParaRPr lang="zh-CN" altLang="en-US" dirty="0">
                            <a:solidFill>
                              <a:schemeClr val="bg1"/>
                            </a:solidFill>
                          </a:endParaRPr>
                        </a:p>
                      </a:txBody>
                      <a:tcPr anchor="ctr"/>
                    </a:tc>
                    <a:extLst>
                      <a:ext uri="{0D108BD9-81ED-4DB2-BD59-A6C34878D82A}">
                        <a16:rowId xmlns:a16="http://schemas.microsoft.com/office/drawing/2014/main" val="3811498547"/>
                      </a:ext>
                    </a:extLst>
                  </a:tr>
                </a:tbl>
              </a:graphicData>
            </a:graphic>
          </p:graphicFrame>
        </mc:Fallback>
      </mc:AlternateContent>
      <p:cxnSp>
        <p:nvCxnSpPr>
          <p:cNvPr id="17" name="直线连接符 16">
            <a:extLst>
              <a:ext uri="{FF2B5EF4-FFF2-40B4-BE49-F238E27FC236}">
                <a16:creationId xmlns:a16="http://schemas.microsoft.com/office/drawing/2014/main" id="{77D25BF2-8251-A242-81FD-49D07E504F6F}"/>
              </a:ext>
            </a:extLst>
          </p:cNvPr>
          <p:cNvCxnSpPr>
            <a:cxnSpLocks/>
          </p:cNvCxnSpPr>
          <p:nvPr/>
        </p:nvCxnSpPr>
        <p:spPr>
          <a:xfrm>
            <a:off x="107075" y="105302"/>
            <a:ext cx="1093075" cy="509061"/>
          </a:xfrm>
          <a:prstGeom prst="line">
            <a:avLst/>
          </a:prstGeom>
          <a:ln w="19050">
            <a:solidFill>
              <a:schemeClr val="accent4">
                <a:lumMod val="75000"/>
              </a:schemeClr>
            </a:solidFill>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E0E2EA83-42F9-BF42-AC65-D95E209C9267}"/>
              </a:ext>
            </a:extLst>
          </p:cNvPr>
          <p:cNvSpPr txBox="1"/>
          <p:nvPr/>
        </p:nvSpPr>
        <p:spPr>
          <a:xfrm>
            <a:off x="553819" y="84390"/>
            <a:ext cx="646331" cy="461665"/>
          </a:xfrm>
          <a:prstGeom prst="rect">
            <a:avLst/>
          </a:prstGeom>
          <a:noFill/>
        </p:spPr>
        <p:txBody>
          <a:bodyPr wrap="none" rtlCol="0">
            <a:spAutoFit/>
          </a:bodyPr>
          <a:lstStyle/>
          <a:p>
            <a:r>
              <a:rPr kumimoji="1" lang="zh-CN" altLang="en-US" sz="1200" dirty="0">
                <a:solidFill>
                  <a:schemeClr val="bg1"/>
                </a:solidFill>
              </a:rPr>
              <a:t>被人看</a:t>
            </a:r>
            <a:endParaRPr kumimoji="1" lang="en-US" altLang="zh-CN" sz="1200" dirty="0">
              <a:solidFill>
                <a:schemeClr val="bg1"/>
              </a:solidFill>
            </a:endParaRPr>
          </a:p>
          <a:p>
            <a:pPr algn="r"/>
            <a:r>
              <a:rPr kumimoji="1" lang="zh-CN" altLang="en-US" sz="1200" dirty="0">
                <a:solidFill>
                  <a:schemeClr val="bg1"/>
                </a:solidFill>
              </a:rPr>
              <a:t>↑</a:t>
            </a:r>
          </a:p>
        </p:txBody>
      </p:sp>
      <p:sp>
        <p:nvSpPr>
          <p:cNvPr id="29" name="文本框 28">
            <a:extLst>
              <a:ext uri="{FF2B5EF4-FFF2-40B4-BE49-F238E27FC236}">
                <a16:creationId xmlns:a16="http://schemas.microsoft.com/office/drawing/2014/main" id="{052E9540-7B83-CC41-92C8-B4536B8D3BFE}"/>
              </a:ext>
            </a:extLst>
          </p:cNvPr>
          <p:cNvSpPr txBox="1"/>
          <p:nvPr/>
        </p:nvSpPr>
        <p:spPr>
          <a:xfrm>
            <a:off x="104781" y="194899"/>
            <a:ext cx="646331" cy="461665"/>
          </a:xfrm>
          <a:prstGeom prst="rect">
            <a:avLst/>
          </a:prstGeom>
          <a:noFill/>
        </p:spPr>
        <p:txBody>
          <a:bodyPr wrap="none" rtlCol="0">
            <a:spAutoFit/>
          </a:bodyPr>
          <a:lstStyle/>
          <a:p>
            <a:r>
              <a:rPr kumimoji="1" lang="zh-CN" altLang="en-US" sz="1200" dirty="0">
                <a:solidFill>
                  <a:schemeClr val="bg1"/>
                </a:solidFill>
              </a:rPr>
              <a:t>→</a:t>
            </a:r>
            <a:endParaRPr kumimoji="1" lang="en-US" altLang="zh-CN" sz="1200" dirty="0">
              <a:solidFill>
                <a:schemeClr val="bg1"/>
              </a:solidFill>
            </a:endParaRPr>
          </a:p>
          <a:p>
            <a:r>
              <a:rPr kumimoji="1" lang="zh-CN" altLang="en-US" sz="1200" dirty="0">
                <a:solidFill>
                  <a:schemeClr val="bg1"/>
                </a:solidFill>
              </a:rPr>
              <a:t>看别人</a:t>
            </a:r>
          </a:p>
        </p:txBody>
      </p:sp>
      <p:sp>
        <p:nvSpPr>
          <p:cNvPr id="2" name="文本框 1">
            <a:extLst>
              <a:ext uri="{FF2B5EF4-FFF2-40B4-BE49-F238E27FC236}">
                <a16:creationId xmlns:a16="http://schemas.microsoft.com/office/drawing/2014/main" id="{F707063D-0BDA-43A6-9F26-A5CA5C8EE8D2}"/>
              </a:ext>
            </a:extLst>
          </p:cNvPr>
          <p:cNvSpPr txBox="1"/>
          <p:nvPr/>
        </p:nvSpPr>
        <p:spPr>
          <a:xfrm>
            <a:off x="4681182" y="6167923"/>
            <a:ext cx="6622134" cy="584775"/>
          </a:xfrm>
          <a:prstGeom prst="rect">
            <a:avLst/>
          </a:prstGeom>
          <a:noFill/>
        </p:spPr>
        <p:txBody>
          <a:bodyPr wrap="none" rtlCol="0">
            <a:spAutoFit/>
          </a:bodyPr>
          <a:lstStyle/>
          <a:p>
            <a:r>
              <a:rPr lang="en-US" altLang="zh-CN" sz="3200" dirty="0">
                <a:solidFill>
                  <a:schemeClr val="accent4">
                    <a:lumMod val="60000"/>
                    <a:lumOff val="40000"/>
                  </a:schemeClr>
                </a:solidFill>
              </a:rPr>
              <a:t>p&lt;W, G, V&gt; </a:t>
            </a:r>
            <a:r>
              <a:rPr lang="zh-CN" altLang="en-US" sz="3200" dirty="0">
                <a:solidFill>
                  <a:schemeClr val="accent4">
                    <a:lumMod val="60000"/>
                    <a:lumOff val="40000"/>
                  </a:schemeClr>
                </a:solidFill>
              </a:rPr>
              <a:t>（</a:t>
            </a:r>
            <a:r>
              <a:rPr lang="en-US" altLang="zh-CN" sz="3200" dirty="0">
                <a:solidFill>
                  <a:schemeClr val="accent4">
                    <a:lumMod val="60000"/>
                    <a:lumOff val="40000"/>
                  </a:schemeClr>
                </a:solidFill>
              </a:rPr>
              <a:t>W: </a:t>
            </a:r>
            <a:r>
              <a:rPr lang="zh-CN" altLang="en-US" sz="3200" dirty="0">
                <a:solidFill>
                  <a:schemeClr val="accent4">
                    <a:lumMod val="60000"/>
                    <a:lumOff val="40000"/>
                  </a:schemeClr>
                </a:solidFill>
              </a:rPr>
              <a:t>狼； </a:t>
            </a:r>
            <a:r>
              <a:rPr lang="en-US" altLang="zh-CN" sz="3200" dirty="0">
                <a:solidFill>
                  <a:schemeClr val="accent4">
                    <a:lumMod val="60000"/>
                    <a:lumOff val="40000"/>
                  </a:schemeClr>
                </a:solidFill>
              </a:rPr>
              <a:t>G: </a:t>
            </a:r>
            <a:r>
              <a:rPr lang="zh-CN" altLang="en-US" sz="3200" dirty="0">
                <a:solidFill>
                  <a:schemeClr val="accent4">
                    <a:lumMod val="60000"/>
                    <a:lumOff val="40000"/>
                  </a:schemeClr>
                </a:solidFill>
              </a:rPr>
              <a:t>神； </a:t>
            </a:r>
            <a:r>
              <a:rPr lang="en-US" altLang="zh-CN" sz="3200" dirty="0">
                <a:solidFill>
                  <a:schemeClr val="accent4">
                    <a:lumMod val="60000"/>
                    <a:lumOff val="40000"/>
                  </a:schemeClr>
                </a:solidFill>
              </a:rPr>
              <a:t>V: </a:t>
            </a:r>
            <a:r>
              <a:rPr lang="zh-CN" altLang="en-US" sz="3200" dirty="0">
                <a:solidFill>
                  <a:schemeClr val="accent4">
                    <a:lumMod val="60000"/>
                    <a:lumOff val="40000"/>
                  </a:schemeClr>
                </a:solidFill>
              </a:rPr>
              <a:t>民）</a:t>
            </a:r>
          </a:p>
        </p:txBody>
      </p:sp>
    </p:spTree>
    <p:extLst>
      <p:ext uri="{BB962C8B-B14F-4D97-AF65-F5344CB8AC3E}">
        <p14:creationId xmlns:p14="http://schemas.microsoft.com/office/powerpoint/2010/main" val="28253461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狼人</a:t>
            </a:r>
            <a:endParaRPr lang="en-US" altLang="zh-CN" sz="3600" b="1" dirty="0">
              <a:solidFill>
                <a:schemeClr val="bg1"/>
              </a:solidFill>
            </a:endParaRPr>
          </a:p>
          <a:p>
            <a:pPr algn="ctr"/>
            <a:r>
              <a:rPr lang="zh-CN" altLang="en-US" sz="3600" b="1" dirty="0">
                <a:solidFill>
                  <a:schemeClr val="bg1"/>
                </a:solidFill>
              </a:rPr>
              <a:t>杀</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230423" y="6328417"/>
            <a:ext cx="2713076" cy="369332"/>
          </a:xfrm>
          <a:prstGeom prst="rect">
            <a:avLst/>
          </a:prstGeom>
          <a:noFill/>
        </p:spPr>
        <p:txBody>
          <a:bodyPr wrap="square" rtlCol="0">
            <a:spAutoFit/>
          </a:bodyPr>
          <a:lstStyle/>
          <a:p>
            <a:pPr algn="ctr"/>
            <a:r>
              <a:rPr lang="zh-CN" altLang="en-US" dirty="0"/>
              <a:t>狼人博弈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04E92CB4-6B0F-B242-940F-7A08B25998AC}"/>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狼</a:t>
            </a:r>
          </a:p>
        </p:txBody>
      </p:sp>
      <p:sp>
        <p:nvSpPr>
          <p:cNvPr id="34" name="文本框 33">
            <a:extLst>
              <a:ext uri="{FF2B5EF4-FFF2-40B4-BE49-F238E27FC236}">
                <a16:creationId xmlns:a16="http://schemas.microsoft.com/office/drawing/2014/main" id="{10CC64FF-1A02-8C40-9990-1D630FD4D5EF}"/>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chemeClr val="bg1"/>
                </a:solidFill>
              </a:rPr>
              <a:t>神</a:t>
            </a:r>
          </a:p>
        </p:txBody>
      </p:sp>
      <p:sp>
        <p:nvSpPr>
          <p:cNvPr id="41" name="文本框 40">
            <a:extLst>
              <a:ext uri="{FF2B5EF4-FFF2-40B4-BE49-F238E27FC236}">
                <a16:creationId xmlns:a16="http://schemas.microsoft.com/office/drawing/2014/main" id="{49DF58B5-5140-5340-9926-AF3590C1270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民</a:t>
            </a:r>
          </a:p>
        </p:txBody>
      </p:sp>
      <p:sp>
        <p:nvSpPr>
          <p:cNvPr id="24" name="文本框 23">
            <a:extLst>
              <a:ext uri="{FF2B5EF4-FFF2-40B4-BE49-F238E27FC236}">
                <a16:creationId xmlns:a16="http://schemas.microsoft.com/office/drawing/2014/main" id="{48C7CBCB-19E8-48B1-8AA1-194DDE7BF66C}"/>
              </a:ext>
            </a:extLst>
          </p:cNvPr>
          <p:cNvSpPr txBox="1"/>
          <p:nvPr/>
        </p:nvSpPr>
        <p:spPr>
          <a:xfrm>
            <a:off x="6096000" y="1606503"/>
            <a:ext cx="2732825" cy="769441"/>
          </a:xfrm>
          <a:prstGeom prst="rect">
            <a:avLst/>
          </a:prstGeom>
          <a:noFill/>
        </p:spPr>
        <p:txBody>
          <a:bodyPr wrap="square" rtlCol="0">
            <a:spAutoFit/>
          </a:bodyPr>
          <a:lstStyle/>
          <a:p>
            <a:r>
              <a:rPr lang="zh-CN" altLang="en-US" sz="4400" b="1" dirty="0">
                <a:solidFill>
                  <a:srgbClr val="FFFF00"/>
                </a:solidFill>
              </a:rPr>
              <a:t>策略语言</a:t>
            </a:r>
          </a:p>
        </p:txBody>
      </p:sp>
      <p:cxnSp>
        <p:nvCxnSpPr>
          <p:cNvPr id="27" name="直接箭头连接符 26">
            <a:extLst>
              <a:ext uri="{FF2B5EF4-FFF2-40B4-BE49-F238E27FC236}">
                <a16:creationId xmlns:a16="http://schemas.microsoft.com/office/drawing/2014/main" id="{202B5837-B123-4A4C-85AE-41A2ED17A4D3}"/>
              </a:ext>
            </a:extLst>
          </p:cNvPr>
          <p:cNvCxnSpPr>
            <a:cxnSpLocks/>
          </p:cNvCxnSpPr>
          <p:nvPr/>
        </p:nvCxnSpPr>
        <p:spPr>
          <a:xfrm>
            <a:off x="8513920" y="1826287"/>
            <a:ext cx="1485604" cy="0"/>
          </a:xfrm>
          <a:prstGeom prst="straightConnector1">
            <a:avLst/>
          </a:prstGeom>
          <a:ln w="38100">
            <a:tailEnd type="arrow"/>
          </a:ln>
        </p:spPr>
        <p:style>
          <a:lnRef idx="3">
            <a:schemeClr val="accent2"/>
          </a:lnRef>
          <a:fillRef idx="0">
            <a:schemeClr val="accent2"/>
          </a:fillRef>
          <a:effectRef idx="2">
            <a:schemeClr val="accent2"/>
          </a:effectRef>
          <a:fontRef idx="minor">
            <a:schemeClr val="tx1"/>
          </a:fontRef>
        </p:style>
      </p:cxnSp>
      <p:sp>
        <p:nvSpPr>
          <p:cNvPr id="3" name="文本框 2">
            <a:extLst>
              <a:ext uri="{FF2B5EF4-FFF2-40B4-BE49-F238E27FC236}">
                <a16:creationId xmlns:a16="http://schemas.microsoft.com/office/drawing/2014/main" id="{023E4B49-20A5-467F-BFBD-C8C638F7678B}"/>
              </a:ext>
            </a:extLst>
          </p:cNvPr>
          <p:cNvSpPr txBox="1"/>
          <p:nvPr/>
        </p:nvSpPr>
        <p:spPr>
          <a:xfrm>
            <a:off x="10059701" y="1439575"/>
            <a:ext cx="1894611" cy="584775"/>
          </a:xfrm>
          <a:prstGeom prst="rect">
            <a:avLst/>
          </a:prstGeom>
          <a:noFill/>
        </p:spPr>
        <p:txBody>
          <a:bodyPr wrap="square" rtlCol="0">
            <a:spAutoFit/>
          </a:bodyPr>
          <a:lstStyle/>
          <a:p>
            <a:r>
              <a:rPr lang="zh-CN" altLang="en-US" sz="3200" b="1" dirty="0">
                <a:solidFill>
                  <a:srgbClr val="FFFF00"/>
                </a:solidFill>
              </a:rPr>
              <a:t>猜测身份</a:t>
            </a:r>
          </a:p>
        </p:txBody>
      </p:sp>
      <p:sp>
        <p:nvSpPr>
          <p:cNvPr id="4" name="文本框 3">
            <a:extLst>
              <a:ext uri="{FF2B5EF4-FFF2-40B4-BE49-F238E27FC236}">
                <a16:creationId xmlns:a16="http://schemas.microsoft.com/office/drawing/2014/main" id="{64EE80C6-AA0C-49C8-89D2-C3B6B6BB34D7}"/>
              </a:ext>
            </a:extLst>
          </p:cNvPr>
          <p:cNvSpPr txBox="1"/>
          <p:nvPr/>
        </p:nvSpPr>
        <p:spPr>
          <a:xfrm>
            <a:off x="10059701" y="2024350"/>
            <a:ext cx="1961724" cy="584775"/>
          </a:xfrm>
          <a:prstGeom prst="rect">
            <a:avLst/>
          </a:prstGeom>
          <a:noFill/>
        </p:spPr>
        <p:txBody>
          <a:bodyPr wrap="square" rtlCol="0">
            <a:spAutoFit/>
          </a:bodyPr>
          <a:lstStyle/>
          <a:p>
            <a:r>
              <a:rPr lang="zh-CN" altLang="en-US" sz="3200" b="1" dirty="0">
                <a:solidFill>
                  <a:srgbClr val="FFFF00"/>
                </a:solidFill>
              </a:rPr>
              <a:t>塑造身份</a:t>
            </a:r>
          </a:p>
        </p:txBody>
      </p:sp>
      <p:cxnSp>
        <p:nvCxnSpPr>
          <p:cNvPr id="30" name="直接箭头连接符 29">
            <a:extLst>
              <a:ext uri="{FF2B5EF4-FFF2-40B4-BE49-F238E27FC236}">
                <a16:creationId xmlns:a16="http://schemas.microsoft.com/office/drawing/2014/main" id="{1FF9B163-AA0A-4743-AF70-CCAD0F1103E3}"/>
              </a:ext>
            </a:extLst>
          </p:cNvPr>
          <p:cNvCxnSpPr>
            <a:cxnSpLocks/>
          </p:cNvCxnSpPr>
          <p:nvPr/>
        </p:nvCxnSpPr>
        <p:spPr>
          <a:xfrm>
            <a:off x="8513920" y="2205190"/>
            <a:ext cx="1485604" cy="0"/>
          </a:xfrm>
          <a:prstGeom prst="straightConnector1">
            <a:avLst/>
          </a:prstGeom>
          <a:ln w="38100">
            <a:tailEnd type="arrow"/>
          </a:ln>
        </p:spPr>
        <p:style>
          <a:lnRef idx="3">
            <a:schemeClr val="accent2"/>
          </a:lnRef>
          <a:fillRef idx="0">
            <a:schemeClr val="accent2"/>
          </a:fillRef>
          <a:effectRef idx="2">
            <a:schemeClr val="accent2"/>
          </a:effectRef>
          <a:fontRef idx="minor">
            <a:schemeClr val="tx1"/>
          </a:fontRef>
        </p:style>
      </p:cxnSp>
      <p:sp>
        <p:nvSpPr>
          <p:cNvPr id="17" name="文本框 16">
            <a:extLst>
              <a:ext uri="{FF2B5EF4-FFF2-40B4-BE49-F238E27FC236}">
                <a16:creationId xmlns:a16="http://schemas.microsoft.com/office/drawing/2014/main" id="{567888E8-22D1-43A9-ACB5-EBC4ABF90787}"/>
              </a:ext>
            </a:extLst>
          </p:cNvPr>
          <p:cNvSpPr txBox="1"/>
          <p:nvPr/>
        </p:nvSpPr>
        <p:spPr>
          <a:xfrm>
            <a:off x="10552386" y="3816665"/>
            <a:ext cx="1575202" cy="584775"/>
          </a:xfrm>
          <a:prstGeom prst="rect">
            <a:avLst/>
          </a:prstGeom>
          <a:noFill/>
        </p:spPr>
        <p:txBody>
          <a:bodyPr wrap="square" rtlCol="0">
            <a:spAutoFit/>
          </a:bodyPr>
          <a:lstStyle/>
          <a:p>
            <a:r>
              <a:rPr lang="zh-CN" altLang="en-US" sz="3200" b="1" dirty="0">
                <a:solidFill>
                  <a:schemeClr val="bg1"/>
                </a:solidFill>
              </a:rPr>
              <a:t>置信度</a:t>
            </a:r>
          </a:p>
        </p:txBody>
      </p:sp>
      <p:sp>
        <p:nvSpPr>
          <p:cNvPr id="18" name="文本框 17">
            <a:extLst>
              <a:ext uri="{FF2B5EF4-FFF2-40B4-BE49-F238E27FC236}">
                <a16:creationId xmlns:a16="http://schemas.microsoft.com/office/drawing/2014/main" id="{6802E250-434E-4AE2-9C3B-972933B08660}"/>
              </a:ext>
            </a:extLst>
          </p:cNvPr>
          <p:cNvSpPr txBox="1"/>
          <p:nvPr/>
        </p:nvSpPr>
        <p:spPr>
          <a:xfrm>
            <a:off x="9952965" y="3268760"/>
            <a:ext cx="656499" cy="1569660"/>
          </a:xfrm>
          <a:prstGeom prst="rect">
            <a:avLst/>
          </a:prstGeom>
          <a:noFill/>
        </p:spPr>
        <p:txBody>
          <a:bodyPr wrap="square" rtlCol="0">
            <a:spAutoFit/>
          </a:bodyPr>
          <a:lstStyle/>
          <a:p>
            <a:r>
              <a:rPr lang="en-US" altLang="zh-CN" sz="9600" dirty="0">
                <a:solidFill>
                  <a:schemeClr val="bg1"/>
                </a:solidFill>
              </a:rPr>
              <a:t>}</a:t>
            </a:r>
            <a:endParaRPr lang="zh-CN" altLang="en-US" sz="9600" dirty="0">
              <a:solidFill>
                <a:schemeClr val="bg1"/>
              </a:solidFill>
            </a:endParaRPr>
          </a:p>
        </p:txBody>
      </p:sp>
      <p:sp>
        <p:nvSpPr>
          <p:cNvPr id="19" name="文本框 18">
            <a:extLst>
              <a:ext uri="{FF2B5EF4-FFF2-40B4-BE49-F238E27FC236}">
                <a16:creationId xmlns:a16="http://schemas.microsoft.com/office/drawing/2014/main" id="{C1637359-C256-481A-A318-33DDDCC949A6}"/>
              </a:ext>
            </a:extLst>
          </p:cNvPr>
          <p:cNvSpPr txBox="1"/>
          <p:nvPr/>
        </p:nvSpPr>
        <p:spPr>
          <a:xfrm>
            <a:off x="6079905" y="3356141"/>
            <a:ext cx="4184838" cy="584775"/>
          </a:xfrm>
          <a:prstGeom prst="rect">
            <a:avLst/>
          </a:prstGeom>
          <a:noFill/>
        </p:spPr>
        <p:txBody>
          <a:bodyPr wrap="square" rtlCol="0">
            <a:spAutoFit/>
          </a:bodyPr>
          <a:lstStyle/>
          <a:p>
            <a:r>
              <a:rPr lang="zh-CN" altLang="en-US" sz="3200" b="1" dirty="0">
                <a:solidFill>
                  <a:schemeClr val="bg1"/>
                </a:solidFill>
              </a:rPr>
              <a:t>我的视觉的概率向量</a:t>
            </a:r>
          </a:p>
        </p:txBody>
      </p:sp>
      <p:sp>
        <p:nvSpPr>
          <p:cNvPr id="36" name="文本框 35">
            <a:extLst>
              <a:ext uri="{FF2B5EF4-FFF2-40B4-BE49-F238E27FC236}">
                <a16:creationId xmlns:a16="http://schemas.microsoft.com/office/drawing/2014/main" id="{11A19AA8-82F1-4036-9900-97D198DF216B}"/>
              </a:ext>
            </a:extLst>
          </p:cNvPr>
          <p:cNvSpPr txBox="1"/>
          <p:nvPr/>
        </p:nvSpPr>
        <p:spPr>
          <a:xfrm>
            <a:off x="6096377" y="4327192"/>
            <a:ext cx="4184838" cy="584775"/>
          </a:xfrm>
          <a:prstGeom prst="rect">
            <a:avLst/>
          </a:prstGeom>
          <a:noFill/>
        </p:spPr>
        <p:txBody>
          <a:bodyPr wrap="square" rtlCol="0">
            <a:spAutoFit/>
          </a:bodyPr>
          <a:lstStyle/>
          <a:p>
            <a:r>
              <a:rPr lang="zh-CN" altLang="en-US" sz="3200" b="1" dirty="0">
                <a:solidFill>
                  <a:schemeClr val="bg1"/>
                </a:solidFill>
              </a:rPr>
              <a:t>我接着会执行的动作</a:t>
            </a:r>
          </a:p>
        </p:txBody>
      </p:sp>
    </p:spTree>
    <p:extLst>
      <p:ext uri="{BB962C8B-B14F-4D97-AF65-F5344CB8AC3E}">
        <p14:creationId xmlns:p14="http://schemas.microsoft.com/office/powerpoint/2010/main" val="2429105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17" grpId="0"/>
      <p:bldP spid="18" grpId="0"/>
      <p:bldP spid="19" grpId="0"/>
      <p:bldP spid="3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8A906915-9476-471C-97FA-D3528DCEDDC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0733" y="169344"/>
            <a:ext cx="10170534" cy="6519312"/>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4055648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狼人</a:t>
            </a:r>
            <a:endParaRPr lang="en-US" altLang="zh-CN" sz="3600" b="1" dirty="0">
              <a:solidFill>
                <a:schemeClr val="bg1"/>
              </a:solidFill>
            </a:endParaRPr>
          </a:p>
          <a:p>
            <a:pPr algn="ctr"/>
            <a:r>
              <a:rPr lang="zh-CN" altLang="en-US" sz="3600" b="1" dirty="0">
                <a:solidFill>
                  <a:schemeClr val="bg1"/>
                </a:solidFill>
              </a:rPr>
              <a:t>杀</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230423" y="6328417"/>
            <a:ext cx="2713076" cy="369332"/>
          </a:xfrm>
          <a:prstGeom prst="rect">
            <a:avLst/>
          </a:prstGeom>
          <a:noFill/>
        </p:spPr>
        <p:txBody>
          <a:bodyPr wrap="square" rtlCol="0">
            <a:spAutoFit/>
          </a:bodyPr>
          <a:lstStyle/>
          <a:p>
            <a:pPr algn="ctr"/>
            <a:r>
              <a:rPr lang="zh-CN" altLang="en-US" dirty="0"/>
              <a:t>狼人博弈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04E92CB4-6B0F-B242-940F-7A08B25998AC}"/>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狼</a:t>
            </a:r>
          </a:p>
        </p:txBody>
      </p:sp>
      <p:sp>
        <p:nvSpPr>
          <p:cNvPr id="34" name="文本框 33">
            <a:extLst>
              <a:ext uri="{FF2B5EF4-FFF2-40B4-BE49-F238E27FC236}">
                <a16:creationId xmlns:a16="http://schemas.microsoft.com/office/drawing/2014/main" id="{10CC64FF-1A02-8C40-9990-1D630FD4D5EF}"/>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chemeClr val="bg1"/>
                </a:solidFill>
              </a:rPr>
              <a:t>神</a:t>
            </a:r>
          </a:p>
        </p:txBody>
      </p:sp>
      <p:sp>
        <p:nvSpPr>
          <p:cNvPr id="41" name="文本框 40">
            <a:extLst>
              <a:ext uri="{FF2B5EF4-FFF2-40B4-BE49-F238E27FC236}">
                <a16:creationId xmlns:a16="http://schemas.microsoft.com/office/drawing/2014/main" id="{49DF58B5-5140-5340-9926-AF3590C1270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民</a:t>
            </a:r>
          </a:p>
        </p:txBody>
      </p:sp>
      <mc:AlternateContent xmlns:mc="http://schemas.openxmlformats.org/markup-compatibility/2006" xmlns:a14="http://schemas.microsoft.com/office/drawing/2010/main">
        <mc:Choice Requires="a14">
          <p:graphicFrame>
            <p:nvGraphicFramePr>
              <p:cNvPr id="33" name="表格 37">
                <a:extLst>
                  <a:ext uri="{FF2B5EF4-FFF2-40B4-BE49-F238E27FC236}">
                    <a16:creationId xmlns:a16="http://schemas.microsoft.com/office/drawing/2014/main" id="{92418FCD-9C42-4AD9-AE03-BC1BDD50E3A0}"/>
                  </a:ext>
                </a:extLst>
              </p:cNvPr>
              <p:cNvGraphicFramePr>
                <a:graphicFrameLocks noGrp="1"/>
              </p:cNvGraphicFramePr>
              <p:nvPr>
                <p:extLst>
                  <p:ext uri="{D42A27DB-BD31-4B8C-83A1-F6EECF244321}">
                    <p14:modId xmlns:p14="http://schemas.microsoft.com/office/powerpoint/2010/main" val="1302644041"/>
                  </p:ext>
                </p:extLst>
              </p:nvPr>
            </p:nvGraphicFramePr>
            <p:xfrm>
              <a:off x="5609897" y="277804"/>
              <a:ext cx="6478639" cy="4936000"/>
            </p:xfrm>
            <a:graphic>
              <a:graphicData uri="http://schemas.openxmlformats.org/drawingml/2006/table">
                <a:tbl>
                  <a:tblPr bandRow="1">
                    <a:tableStyleId>{ED083AE6-46FA-4A59-8FB0-9F97EB10719F}</a:tableStyleId>
                  </a:tblPr>
                  <a:tblGrid>
                    <a:gridCol w="3546471">
                      <a:extLst>
                        <a:ext uri="{9D8B030D-6E8A-4147-A177-3AD203B41FA5}">
                          <a16:colId xmlns:a16="http://schemas.microsoft.com/office/drawing/2014/main" val="1369680"/>
                        </a:ext>
                      </a:extLst>
                    </a:gridCol>
                    <a:gridCol w="2126825">
                      <a:extLst>
                        <a:ext uri="{9D8B030D-6E8A-4147-A177-3AD203B41FA5}">
                          <a16:colId xmlns:a16="http://schemas.microsoft.com/office/drawing/2014/main" val="4289618893"/>
                        </a:ext>
                      </a:extLst>
                    </a:gridCol>
                    <a:gridCol w="805343">
                      <a:extLst>
                        <a:ext uri="{9D8B030D-6E8A-4147-A177-3AD203B41FA5}">
                          <a16:colId xmlns:a16="http://schemas.microsoft.com/office/drawing/2014/main" val="2864696039"/>
                        </a:ext>
                      </a:extLst>
                    </a:gridCol>
                  </a:tblGrid>
                  <a:tr h="580546">
                    <a:tc>
                      <a:txBody>
                        <a:bodyPr/>
                        <a:lstStyle/>
                        <a:p>
                          <a:pPr algn="ctr"/>
                          <a:r>
                            <a:rPr lang="zh-CN" altLang="en-US" sz="1800" b="1" dirty="0">
                              <a:solidFill>
                                <a:srgbClr val="FFFF00"/>
                              </a:solidFill>
                            </a:rPr>
                            <a:t>发言</a:t>
                          </a:r>
                        </a:p>
                      </a:txBody>
                      <a:tcPr anchor="ctr"/>
                    </a:tc>
                    <a:tc>
                      <a:txBody>
                        <a:bodyPr/>
                        <a:lstStyle/>
                        <a:p>
                          <a:pPr algn="ctr"/>
                          <a:r>
                            <a:rPr lang="zh-CN" altLang="en-US" sz="1800" b="1" dirty="0">
                              <a:solidFill>
                                <a:srgbClr val="FFFF00"/>
                              </a:solidFill>
                            </a:rPr>
                            <a:t>隐含意思</a:t>
                          </a:r>
                        </a:p>
                      </a:txBody>
                      <a:tcPr anchor="ctr"/>
                    </a:tc>
                    <a:tc>
                      <a:txBody>
                        <a:bodyPr/>
                        <a:lstStyle/>
                        <a:p>
                          <a:pPr algn="ctr"/>
                          <a:r>
                            <a:rPr lang="zh-CN" altLang="en-US" sz="1800" b="1" dirty="0">
                              <a:solidFill>
                                <a:srgbClr val="FFFF00"/>
                              </a:solidFill>
                            </a:rPr>
                            <a:t>有效 ？</a:t>
                          </a:r>
                        </a:p>
                      </a:txBody>
                      <a:tcPr anchor="ctr"/>
                    </a:tc>
                    <a:extLst>
                      <a:ext uri="{0D108BD9-81ED-4DB2-BD59-A6C34878D82A}">
                        <a16:rowId xmlns:a16="http://schemas.microsoft.com/office/drawing/2014/main" val="3936666757"/>
                      </a:ext>
                    </a:extLst>
                  </a:tr>
                  <a:tr h="58054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dirty="0">
                              <a:solidFill>
                                <a:schemeClr val="bg1"/>
                              </a:solidFill>
                            </a:rPr>
                            <a:t>今天天气不错</a:t>
                          </a:r>
                        </a:p>
                      </a:txBody>
                      <a:tcPr anchor="ctr"/>
                    </a:tc>
                    <a:tc>
                      <a:txBody>
                        <a:bodyPr/>
                        <a:lstStyle/>
                        <a:p>
                          <a:pPr algn="l"/>
                          <a:r>
                            <a:rPr lang="zh-CN" altLang="en-US" sz="1800" b="0" dirty="0">
                              <a:solidFill>
                                <a:schemeClr val="bg1"/>
                              </a:solidFill>
                            </a:rPr>
                            <a:t>无</a:t>
                          </a:r>
                        </a:p>
                      </a:txBody>
                      <a:tcPr anchor="ctr"/>
                    </a:tc>
                    <a:tc>
                      <a:txBody>
                        <a:bodyPr/>
                        <a:lstStyle/>
                        <a:p>
                          <a:pPr algn="l"/>
                          <a:r>
                            <a:rPr lang="zh-CN" altLang="en-US" sz="1800" dirty="0">
                              <a:solidFill>
                                <a:schemeClr val="bg1"/>
                              </a:solidFill>
                            </a:rPr>
                            <a:t>无效</a:t>
                          </a:r>
                        </a:p>
                      </a:txBody>
                      <a:tcPr anchor="ctr"/>
                    </a:tc>
                    <a:extLst>
                      <a:ext uri="{0D108BD9-81ED-4DB2-BD59-A6C34878D82A}">
                        <a16:rowId xmlns:a16="http://schemas.microsoft.com/office/drawing/2014/main" val="3882080450"/>
                      </a:ext>
                    </a:extLst>
                  </a:tr>
                  <a:tr h="58054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0" dirty="0">
                              <a:solidFill>
                                <a:schemeClr val="bg1"/>
                              </a:solidFill>
                            </a:rPr>
                            <a:t>4</a:t>
                          </a:r>
                          <a:r>
                            <a:rPr lang="zh-CN" altLang="en-US" sz="1800" b="0" dirty="0">
                              <a:solidFill>
                                <a:schemeClr val="bg1"/>
                              </a:solidFill>
                            </a:rPr>
                            <a:t>号： </a:t>
                          </a:r>
                          <a:r>
                            <a:rPr lang="en-US" altLang="zh-CN" sz="1800" b="0" dirty="0">
                              <a:solidFill>
                                <a:schemeClr val="bg1"/>
                              </a:solidFill>
                            </a:rPr>
                            <a:t>1</a:t>
                          </a:r>
                          <a:r>
                            <a:rPr lang="zh-CN" altLang="en-US" sz="1800" b="0" dirty="0">
                              <a:solidFill>
                                <a:schemeClr val="bg1"/>
                              </a:solidFill>
                            </a:rPr>
                            <a:t> 号这次发言没有用人格担保，我怀疑他是狼</a:t>
                          </a:r>
                        </a:p>
                      </a:txBody>
                      <a:tcPr anchor="ctr"/>
                    </a:tc>
                    <a:tc>
                      <a:txBody>
                        <a:bodyPr/>
                        <a:lstStyle/>
                        <a:p>
                          <a:pPr algn="l"/>
                          <a:r>
                            <a:rPr lang="zh-CN" altLang="en-US" sz="1800" b="0" dirty="0">
                              <a:solidFill>
                                <a:schemeClr val="bg1"/>
                              </a:solidFill>
                            </a:rPr>
                            <a:t>我们不同阵营？</a:t>
                          </a:r>
                        </a:p>
                      </a:txBody>
                      <a:tcPr anchor="ctr"/>
                    </a:tc>
                    <a:tc>
                      <a:txBody>
                        <a:bodyPr/>
                        <a:lstStyle/>
                        <a:p>
                          <a:pPr algn="l"/>
                          <a:r>
                            <a:rPr lang="zh-CN" altLang="en-US" sz="1800" dirty="0">
                              <a:solidFill>
                                <a:schemeClr val="bg1"/>
                              </a:solidFill>
                            </a:rPr>
                            <a:t>？</a:t>
                          </a:r>
                        </a:p>
                      </a:txBody>
                      <a:tcPr anchor="ctr"/>
                    </a:tc>
                    <a:extLst>
                      <a:ext uri="{0D108BD9-81ED-4DB2-BD59-A6C34878D82A}">
                        <a16:rowId xmlns:a16="http://schemas.microsoft.com/office/drawing/2014/main" val="1722264625"/>
                      </a:ext>
                    </a:extLst>
                  </a:tr>
                  <a:tr h="58054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1" dirty="0">
                              <a:solidFill>
                                <a:schemeClr val="bg1"/>
                              </a:solidFill>
                            </a:rPr>
                            <a:t>我没有信息；这轮我弃投</a:t>
                          </a:r>
                        </a:p>
                      </a:txBody>
                      <a:tcPr anchor="ctr"/>
                    </a:tc>
                    <a:tc>
                      <a:txBody>
                        <a:bodyPr/>
                        <a:lstStyle/>
                        <a:p>
                          <a:pPr algn="l"/>
                          <a:r>
                            <a:rPr lang="zh-CN" altLang="en-US" sz="1800" dirty="0">
                              <a:solidFill>
                                <a:schemeClr val="bg1"/>
                              </a:solidFill>
                            </a:rPr>
                            <a:t>我是村民 </a:t>
                          </a:r>
                          <a:r>
                            <a:rPr lang="en-US" altLang="zh-CN" sz="1800" dirty="0">
                              <a:solidFill>
                                <a:schemeClr val="bg1"/>
                              </a:solidFill>
                            </a:rPr>
                            <a:t>p&lt;0, 0, 1&gt;</a:t>
                          </a:r>
                          <a:endParaRPr lang="zh-CN" altLang="en-US" sz="1800" dirty="0">
                            <a:solidFill>
                              <a:schemeClr val="bg1"/>
                            </a:solidFill>
                          </a:endParaRPr>
                        </a:p>
                      </a:txBody>
                      <a:tcPr anchor="ctr"/>
                    </a:tc>
                    <a:tc>
                      <a:txBody>
                        <a:bodyPr/>
                        <a:lstStyle/>
                        <a:p>
                          <a:pPr algn="l"/>
                          <a:r>
                            <a:rPr lang="zh-CN" altLang="en-US" sz="1800" dirty="0">
                              <a:solidFill>
                                <a:schemeClr val="bg1"/>
                              </a:solidFill>
                            </a:rPr>
                            <a:t>有效</a:t>
                          </a:r>
                        </a:p>
                      </a:txBody>
                      <a:tcPr anchor="ctr"/>
                    </a:tc>
                    <a:extLst>
                      <a:ext uri="{0D108BD9-81ED-4DB2-BD59-A6C34878D82A}">
                        <a16:rowId xmlns:a16="http://schemas.microsoft.com/office/drawing/2014/main" val="2720501453"/>
                      </a:ext>
                    </a:extLst>
                  </a:tr>
                  <a:tr h="580546">
                    <a:tc>
                      <a:txBody>
                        <a:bodyPr/>
                        <a:lstStyle/>
                        <a:p>
                          <a:pPr algn="l"/>
                          <a:r>
                            <a:rPr lang="en-US" altLang="zh-CN" sz="1800" dirty="0">
                              <a:solidFill>
                                <a:schemeClr val="bg1"/>
                              </a:solidFill>
                            </a:rPr>
                            <a:t>5</a:t>
                          </a:r>
                          <a:r>
                            <a:rPr lang="zh-CN" altLang="en-US" sz="1800" dirty="0">
                              <a:solidFill>
                                <a:schemeClr val="bg1"/>
                              </a:solidFill>
                            </a:rPr>
                            <a:t>号：我是女巫，我昨晚救了 </a:t>
                          </a:r>
                          <a:r>
                            <a:rPr lang="en-US" altLang="zh-CN" sz="1800" dirty="0">
                              <a:solidFill>
                                <a:schemeClr val="bg1"/>
                              </a:solidFill>
                            </a:rPr>
                            <a:t>8 </a:t>
                          </a:r>
                          <a:r>
                            <a:rPr lang="zh-CN" altLang="en-US" sz="1800" dirty="0">
                              <a:solidFill>
                                <a:schemeClr val="bg1"/>
                              </a:solidFill>
                            </a:rPr>
                            <a:t>号</a:t>
                          </a:r>
                        </a:p>
                      </a:txBody>
                      <a:tcPr anchor="ctr"/>
                    </a:tc>
                    <a:tc>
                      <a:txBody>
                        <a:bodyPr/>
                        <a:lstStyle/>
                        <a:p>
                          <a:pPr algn="l"/>
                          <a:r>
                            <a:rPr lang="en-US" altLang="zh-CN" sz="1800" dirty="0">
                              <a:solidFill>
                                <a:schemeClr val="bg1"/>
                              </a:solidFill>
                            </a:rPr>
                            <a:t>5 </a:t>
                          </a:r>
                          <a:r>
                            <a:rPr lang="zh-CN" altLang="en-US" sz="1800" dirty="0">
                              <a:solidFill>
                                <a:schemeClr val="bg1"/>
                              </a:solidFill>
                            </a:rPr>
                            <a:t>号身份 </a:t>
                          </a:r>
                          <a:r>
                            <a:rPr lang="en-US" altLang="zh-CN" sz="1800" dirty="0">
                              <a:solidFill>
                                <a:schemeClr val="bg1"/>
                              </a:solidFill>
                            </a:rPr>
                            <a:t>p&lt;0, 1, 0&gt;</a:t>
                          </a:r>
                        </a:p>
                        <a:p>
                          <a:pPr algn="l"/>
                          <a:r>
                            <a:rPr lang="en-US" altLang="zh-CN" sz="1800" dirty="0">
                              <a:solidFill>
                                <a:schemeClr val="bg1"/>
                              </a:solidFill>
                            </a:rPr>
                            <a:t>8 </a:t>
                          </a:r>
                          <a:r>
                            <a:rPr lang="zh-CN" altLang="en-US" sz="1800" dirty="0">
                              <a:solidFill>
                                <a:schemeClr val="bg1"/>
                              </a:solidFill>
                            </a:rPr>
                            <a:t>号身份 </a:t>
                          </a:r>
                          <a:r>
                            <a:rPr lang="en-US" altLang="zh-CN" sz="1800" dirty="0">
                              <a:solidFill>
                                <a:schemeClr val="bg1"/>
                              </a:solidFill>
                            </a:rPr>
                            <a:t>p</a:t>
                          </a:r>
                          <a:r>
                            <a:rPr kumimoji="0" lang="en-US" altLang="zh-CN" sz="1800" b="0" i="0" u="none" strike="noStrike" kern="1200" cap="none" spc="0" normalizeH="0" baseline="0" noProof="0" dirty="0">
                              <a:ln>
                                <a:noFill/>
                              </a:ln>
                              <a:solidFill>
                                <a:schemeClr val="bg1"/>
                              </a:solidFill>
                              <a:effectLst/>
                              <a:uLnTx/>
                              <a:uFillTx/>
                              <a:latin typeface="+mn-lt"/>
                              <a:ea typeface="+mn-ea"/>
                              <a:cs typeface="+mn-cs"/>
                            </a:rPr>
                            <a:t>&lt;0, </a:t>
                          </a:r>
                          <a14:m>
                            <m:oMath xmlns:m="http://schemas.openxmlformats.org/officeDocument/2006/math">
                              <m:f>
                                <m:fPr>
                                  <m:ctrlPr>
                                    <a:rPr kumimoji="0" lang="en-US" altLang="zh-CN" sz="1800" b="0" i="1" u="none" strike="noStrike" kern="1200" cap="none" spc="0" normalizeH="0" baseline="0" noProof="0" smtClean="0">
                                      <a:ln>
                                        <a:noFill/>
                                      </a:ln>
                                      <a:solidFill>
                                        <a:schemeClr val="bg1"/>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schemeClr val="bg1"/>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schemeClr val="bg1"/>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schemeClr val="bg1"/>
                              </a:solidFill>
                              <a:effectLst/>
                              <a:uLnTx/>
                              <a:uFillTx/>
                              <a:latin typeface="+mn-lt"/>
                              <a:ea typeface="+mn-ea"/>
                              <a:cs typeface="+mn-cs"/>
                            </a:rPr>
                            <a:t>, </a:t>
                          </a:r>
                          <a14:m>
                            <m:oMath xmlns:m="http://schemas.openxmlformats.org/officeDocument/2006/math">
                              <m:f>
                                <m:fPr>
                                  <m:ctrlPr>
                                    <a:rPr kumimoji="0" lang="en-US" altLang="zh-CN" sz="1800" b="0" i="1" u="none" strike="noStrike" kern="1200" cap="none" spc="0" normalizeH="0" baseline="0" noProof="0" smtClean="0">
                                      <a:ln>
                                        <a:noFill/>
                                      </a:ln>
                                      <a:solidFill>
                                        <a:schemeClr val="bg1"/>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schemeClr val="bg1"/>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schemeClr val="bg1"/>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schemeClr val="bg1"/>
                              </a:solidFill>
                              <a:effectLst/>
                              <a:uLnTx/>
                              <a:uFillTx/>
                              <a:latin typeface="+mn-lt"/>
                              <a:ea typeface="+mn-ea"/>
                              <a:cs typeface="+mn-cs"/>
                            </a:rPr>
                            <a:t>&gt;</a:t>
                          </a:r>
                          <a:endParaRPr lang="zh-CN" altLang="en-US" sz="1800" dirty="0">
                            <a:solidFill>
                              <a:schemeClr val="bg1"/>
                            </a:solidFill>
                          </a:endParaRPr>
                        </a:p>
                      </a:txBody>
                      <a:tcPr anchor="ctr"/>
                    </a:tc>
                    <a:tc>
                      <a:txBody>
                        <a:bodyPr/>
                        <a:lstStyle/>
                        <a:p>
                          <a:pPr algn="l"/>
                          <a:r>
                            <a:rPr lang="zh-CN" altLang="en-US" sz="1800" dirty="0">
                              <a:solidFill>
                                <a:schemeClr val="bg1"/>
                              </a:solidFill>
                            </a:rPr>
                            <a:t>有效</a:t>
                          </a:r>
                        </a:p>
                      </a:txBody>
                      <a:tcPr anchor="ctr"/>
                    </a:tc>
                    <a:extLst>
                      <a:ext uri="{0D108BD9-81ED-4DB2-BD59-A6C34878D82A}">
                        <a16:rowId xmlns:a16="http://schemas.microsoft.com/office/drawing/2014/main" val="3324247716"/>
                      </a:ext>
                    </a:extLst>
                  </a:tr>
                  <a:tr h="580546">
                    <a:tc>
                      <a:txBody>
                        <a:bodyPr/>
                        <a:lstStyle/>
                        <a:p>
                          <a:pPr algn="l"/>
                          <a:r>
                            <a:rPr lang="en-US" altLang="zh-CN" sz="1800" dirty="0">
                              <a:solidFill>
                                <a:schemeClr val="bg1"/>
                              </a:solidFill>
                            </a:rPr>
                            <a:t>5</a:t>
                          </a:r>
                          <a:r>
                            <a:rPr lang="zh-CN" altLang="en-US" sz="1800" dirty="0">
                              <a:solidFill>
                                <a:schemeClr val="bg1"/>
                              </a:solidFill>
                            </a:rPr>
                            <a:t>号：我是女巫，我要投 </a:t>
                          </a:r>
                          <a:r>
                            <a:rPr lang="en-US" altLang="zh-CN" sz="1800" dirty="0">
                              <a:solidFill>
                                <a:schemeClr val="bg1"/>
                              </a:solidFill>
                            </a:rPr>
                            <a:t>3 </a:t>
                          </a:r>
                          <a:r>
                            <a:rPr lang="zh-CN" altLang="en-US" sz="1800" dirty="0">
                              <a:solidFill>
                                <a:schemeClr val="bg1"/>
                              </a:solidFill>
                            </a:rPr>
                            <a:t>号；如果投不死我今晚也会毒死 </a:t>
                          </a:r>
                          <a:r>
                            <a:rPr lang="en-US" altLang="zh-CN" sz="1800" dirty="0">
                              <a:solidFill>
                                <a:schemeClr val="bg1"/>
                              </a:solidFill>
                            </a:rPr>
                            <a:t>3 </a:t>
                          </a:r>
                          <a:r>
                            <a:rPr lang="zh-CN" altLang="en-US" sz="1800" dirty="0">
                              <a:solidFill>
                                <a:schemeClr val="bg1"/>
                              </a:solidFill>
                            </a:rPr>
                            <a:t>号</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solidFill>
                                <a:schemeClr val="bg1"/>
                              </a:solidFill>
                            </a:rPr>
                            <a:t>5 </a:t>
                          </a:r>
                          <a:r>
                            <a:rPr lang="zh-CN" altLang="en-US" sz="1800" dirty="0">
                              <a:solidFill>
                                <a:schemeClr val="bg1"/>
                              </a:solidFill>
                            </a:rPr>
                            <a:t>号身份 </a:t>
                          </a:r>
                          <a:r>
                            <a:rPr lang="en-US" altLang="zh-CN" sz="1800" dirty="0">
                              <a:solidFill>
                                <a:schemeClr val="bg1"/>
                              </a:solidFill>
                            </a:rPr>
                            <a:t>p&lt;0, 1, 0&gt;</a:t>
                          </a:r>
                        </a:p>
                        <a:p>
                          <a:pPr algn="l"/>
                          <a:r>
                            <a:rPr lang="en-US" altLang="zh-CN" sz="1800" dirty="0">
                              <a:solidFill>
                                <a:schemeClr val="bg1"/>
                              </a:solidFill>
                            </a:rPr>
                            <a:t>3 </a:t>
                          </a:r>
                          <a:r>
                            <a:rPr lang="zh-CN" altLang="en-US" sz="1800" dirty="0">
                              <a:solidFill>
                                <a:schemeClr val="bg1"/>
                              </a:solidFill>
                            </a:rPr>
                            <a:t>号身份 </a:t>
                          </a:r>
                          <a:r>
                            <a:rPr lang="en-US" altLang="zh-CN" sz="1800" dirty="0">
                              <a:solidFill>
                                <a:schemeClr val="bg1"/>
                              </a:solidFill>
                            </a:rPr>
                            <a:t>p&lt;1, 0, 0&gt;</a:t>
                          </a:r>
                          <a:endParaRPr lang="zh-CN" altLang="en-US" sz="1800" dirty="0">
                            <a:solidFill>
                              <a:schemeClr val="bg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solidFill>
                                <a:schemeClr val="bg1"/>
                              </a:solidFill>
                            </a:rPr>
                            <a:t>有效</a:t>
                          </a:r>
                        </a:p>
                      </a:txBody>
                      <a:tcPr anchor="ctr"/>
                    </a:tc>
                    <a:extLst>
                      <a:ext uri="{0D108BD9-81ED-4DB2-BD59-A6C34878D82A}">
                        <a16:rowId xmlns:a16="http://schemas.microsoft.com/office/drawing/2014/main" val="2923598384"/>
                      </a:ext>
                    </a:extLst>
                  </a:tr>
                  <a:tr h="580546">
                    <a:tc>
                      <a:txBody>
                        <a:bodyPr/>
                        <a:lstStyle/>
                        <a:p>
                          <a:pPr algn="l"/>
                          <a:r>
                            <a:rPr lang="en-US" altLang="zh-CN" sz="1800" dirty="0">
                              <a:solidFill>
                                <a:schemeClr val="bg1"/>
                              </a:solidFill>
                            </a:rPr>
                            <a:t>10</a:t>
                          </a:r>
                          <a:r>
                            <a:rPr lang="zh-CN" altLang="en-US" sz="1800" dirty="0">
                              <a:solidFill>
                                <a:schemeClr val="bg1"/>
                              </a:solidFill>
                            </a:rPr>
                            <a:t>号：我赞同 </a:t>
                          </a:r>
                          <a:r>
                            <a:rPr lang="en-US" altLang="zh-CN" sz="1800" dirty="0">
                              <a:solidFill>
                                <a:schemeClr val="bg1"/>
                              </a:solidFill>
                            </a:rPr>
                            <a:t>5 </a:t>
                          </a:r>
                          <a:r>
                            <a:rPr lang="zh-CN" altLang="en-US" sz="1800" dirty="0">
                              <a:solidFill>
                                <a:schemeClr val="bg1"/>
                              </a:solidFill>
                            </a:rPr>
                            <a:t>号，我会跟投</a:t>
                          </a:r>
                        </a:p>
                      </a:txBody>
                      <a:tcPr anchor="ctr"/>
                    </a:tc>
                    <a:tc>
                      <a:txBody>
                        <a:bodyPr/>
                        <a:lstStyle/>
                        <a:p>
                          <a:pPr algn="l"/>
                          <a:r>
                            <a:rPr lang="zh-CN" altLang="en-US" sz="1800" dirty="0">
                              <a:solidFill>
                                <a:schemeClr val="bg1"/>
                              </a:solidFill>
                            </a:rPr>
                            <a:t>同阵营 </a:t>
                          </a:r>
                          <a:r>
                            <a:rPr lang="en-US" altLang="zh-CN" sz="1800" dirty="0">
                              <a:solidFill>
                                <a:schemeClr val="bg1"/>
                              </a:solidFill>
                            </a:rPr>
                            <a:t>P(10) = P(5)</a:t>
                          </a:r>
                          <a:endParaRPr lang="zh-CN" altLang="en-US" sz="1800" dirty="0">
                            <a:solidFill>
                              <a:schemeClr val="bg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solidFill>
                                <a:schemeClr val="bg1"/>
                              </a:solidFill>
                            </a:rPr>
                            <a:t>有效</a:t>
                          </a:r>
                        </a:p>
                      </a:txBody>
                      <a:tcPr anchor="ctr"/>
                    </a:tc>
                    <a:extLst>
                      <a:ext uri="{0D108BD9-81ED-4DB2-BD59-A6C34878D82A}">
                        <a16:rowId xmlns:a16="http://schemas.microsoft.com/office/drawing/2014/main" val="340375344"/>
                      </a:ext>
                    </a:extLst>
                  </a:tr>
                  <a:tr h="580546">
                    <a:tc>
                      <a:txBody>
                        <a:bodyPr/>
                        <a:lstStyle/>
                        <a:p>
                          <a:pPr algn="l"/>
                          <a:r>
                            <a:rPr lang="zh-CN" altLang="en-US" sz="1800" dirty="0">
                              <a:solidFill>
                                <a:srgbClr val="FFFF00"/>
                              </a:solidFill>
                            </a:rPr>
                            <a:t>我是有身份的人</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solidFill>
                                <a:srgbClr val="FFFF00"/>
                              </a:solidFill>
                            </a:rPr>
                            <a:t>我的身份</a:t>
                          </a:r>
                          <a:r>
                            <a:rPr lang="en-US" altLang="zh-CN" sz="1800" dirty="0">
                              <a:solidFill>
                                <a:srgbClr val="FFFF00"/>
                              </a:solidFill>
                            </a:rPr>
                            <a:t>p</a:t>
                          </a:r>
                          <a:r>
                            <a:rPr kumimoji="0" lang="en-US" altLang="zh-CN" sz="1800" b="0" i="0" u="none" strike="noStrike" kern="1200" cap="none" spc="0" normalizeH="0" baseline="0" noProof="0" dirty="0">
                              <a:ln>
                                <a:noFill/>
                              </a:ln>
                              <a:solidFill>
                                <a:srgbClr val="FFFF00"/>
                              </a:solidFill>
                              <a:effectLst/>
                              <a:uLnTx/>
                              <a:uFillTx/>
                              <a:latin typeface="+mn-lt"/>
                              <a:ea typeface="+mn-ea"/>
                              <a:cs typeface="+mn-cs"/>
                            </a:rPr>
                            <a:t>&lt;</a:t>
                          </a:r>
                          <a14:m>
                            <m:oMath xmlns:m="http://schemas.openxmlformats.org/officeDocument/2006/math">
                              <m:f>
                                <m:fPr>
                                  <m:ctrlPr>
                                    <a:rPr kumimoji="0" lang="en-US" altLang="zh-CN" sz="1800" b="0" i="1" u="none" strike="noStrike" kern="1200" cap="none" spc="0" normalizeH="0" baseline="0" noProof="0" smtClean="0">
                                      <a:ln>
                                        <a:noFill/>
                                      </a:ln>
                                      <a:solidFill>
                                        <a:srgbClr val="FFFF00"/>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srgbClr val="FFFF00"/>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srgbClr val="FFFF00"/>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srgbClr val="FFFF00"/>
                              </a:solidFill>
                              <a:effectLst/>
                              <a:uLnTx/>
                              <a:uFillTx/>
                              <a:latin typeface="+mn-lt"/>
                              <a:ea typeface="+mn-ea"/>
                              <a:cs typeface="+mn-cs"/>
                            </a:rPr>
                            <a:t>, </a:t>
                          </a:r>
                          <a14:m>
                            <m:oMath xmlns:m="http://schemas.openxmlformats.org/officeDocument/2006/math">
                              <m:f>
                                <m:fPr>
                                  <m:ctrlPr>
                                    <a:rPr kumimoji="0" lang="en-US" altLang="zh-CN" sz="1800" b="0" i="1" u="none" strike="noStrike" kern="1200" cap="none" spc="0" normalizeH="0" baseline="0" noProof="0" smtClean="0">
                                      <a:ln>
                                        <a:noFill/>
                                      </a:ln>
                                      <a:solidFill>
                                        <a:srgbClr val="FFFF00"/>
                                      </a:solidFill>
                                      <a:effectLst/>
                                      <a:uLnTx/>
                                      <a:uFillTx/>
                                      <a:latin typeface="Cambria Math" panose="02040503050406030204" pitchFamily="18" charset="0"/>
                                      <a:cs typeface="+mn-cs"/>
                                    </a:rPr>
                                  </m:ctrlPr>
                                </m:fPr>
                                <m:num>
                                  <m:r>
                                    <a:rPr kumimoji="0" lang="en-US" altLang="zh-CN" sz="1800" b="0" i="1" u="none" strike="noStrike" kern="1200" cap="none" spc="0" normalizeH="0" baseline="0" noProof="0" smtClean="0">
                                      <a:ln>
                                        <a:noFill/>
                                      </a:ln>
                                      <a:solidFill>
                                        <a:srgbClr val="FFFF00"/>
                                      </a:solidFill>
                                      <a:effectLst/>
                                      <a:uLnTx/>
                                      <a:uFillTx/>
                                      <a:latin typeface="Cambria Math" panose="02040503050406030204" pitchFamily="18" charset="0"/>
                                      <a:cs typeface="+mn-cs"/>
                                    </a:rPr>
                                    <m:t>1</m:t>
                                  </m:r>
                                </m:num>
                                <m:den>
                                  <m:r>
                                    <a:rPr kumimoji="0" lang="en-US" altLang="zh-CN" sz="1800" b="0" i="1" u="none" strike="noStrike" kern="1200" cap="none" spc="0" normalizeH="0" baseline="0" noProof="0" smtClean="0">
                                      <a:ln>
                                        <a:noFill/>
                                      </a:ln>
                                      <a:solidFill>
                                        <a:srgbClr val="FFFF00"/>
                                      </a:solidFill>
                                      <a:effectLst/>
                                      <a:uLnTx/>
                                      <a:uFillTx/>
                                      <a:latin typeface="Cambria Math" panose="02040503050406030204" pitchFamily="18" charset="0"/>
                                      <a:cs typeface="+mn-cs"/>
                                    </a:rPr>
                                    <m:t>2</m:t>
                                  </m:r>
                                </m:den>
                              </m:f>
                            </m:oMath>
                          </a14:m>
                          <a:r>
                            <a:rPr kumimoji="0" lang="en-US" altLang="zh-CN" sz="1800" b="0" i="0" u="none" strike="noStrike" kern="1200" cap="none" spc="0" normalizeH="0" baseline="0" noProof="0" dirty="0">
                              <a:ln>
                                <a:noFill/>
                              </a:ln>
                              <a:solidFill>
                                <a:srgbClr val="FFFF00"/>
                              </a:solidFill>
                              <a:effectLst/>
                              <a:uLnTx/>
                              <a:uFillTx/>
                              <a:latin typeface="+mn-lt"/>
                              <a:ea typeface="+mn-ea"/>
                              <a:cs typeface="+mn-cs"/>
                            </a:rPr>
                            <a:t>, 0&gt;</a:t>
                          </a:r>
                          <a:endParaRPr kumimoji="0" lang="zh-CN" altLang="en-US" sz="1800" b="0" i="0" u="none" strike="noStrike" kern="1200" cap="none" spc="0" normalizeH="0" baseline="0" noProof="0" dirty="0">
                            <a:ln>
                              <a:noFill/>
                            </a:ln>
                            <a:solidFill>
                              <a:srgbClr val="FFFF00"/>
                            </a:solidFill>
                            <a:effectLst/>
                            <a:uLnTx/>
                            <a:uFillTx/>
                            <a:latin typeface="+mn-lt"/>
                            <a:ea typeface="+mn-ea"/>
                            <a:cs typeface="+mn-cs"/>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FFFF00"/>
                              </a:solidFill>
                              <a:effectLst/>
                              <a:uLnTx/>
                              <a:uFillTx/>
                              <a:latin typeface="+mn-lt"/>
                              <a:ea typeface="+mn-ea"/>
                              <a:cs typeface="+mn-cs"/>
                            </a:rPr>
                            <a:t>有效</a:t>
                          </a:r>
                        </a:p>
                      </a:txBody>
                      <a:tcPr anchor="ctr"/>
                    </a:tc>
                    <a:extLst>
                      <a:ext uri="{0D108BD9-81ED-4DB2-BD59-A6C34878D82A}">
                        <a16:rowId xmlns:a16="http://schemas.microsoft.com/office/drawing/2014/main" val="1728000244"/>
                      </a:ext>
                    </a:extLst>
                  </a:tr>
                </a:tbl>
              </a:graphicData>
            </a:graphic>
          </p:graphicFrame>
        </mc:Choice>
        <mc:Fallback xmlns="">
          <p:graphicFrame>
            <p:nvGraphicFramePr>
              <p:cNvPr id="33" name="表格 37">
                <a:extLst>
                  <a:ext uri="{FF2B5EF4-FFF2-40B4-BE49-F238E27FC236}">
                    <a16:creationId xmlns:a16="http://schemas.microsoft.com/office/drawing/2014/main" id="{92418FCD-9C42-4AD9-AE03-BC1BDD50E3A0}"/>
                  </a:ext>
                </a:extLst>
              </p:cNvPr>
              <p:cNvGraphicFramePr>
                <a:graphicFrameLocks noGrp="1"/>
              </p:cNvGraphicFramePr>
              <p:nvPr>
                <p:extLst>
                  <p:ext uri="{D42A27DB-BD31-4B8C-83A1-F6EECF244321}">
                    <p14:modId xmlns:p14="http://schemas.microsoft.com/office/powerpoint/2010/main" val="1302644041"/>
                  </p:ext>
                </p:extLst>
              </p:nvPr>
            </p:nvGraphicFramePr>
            <p:xfrm>
              <a:off x="5609897" y="277804"/>
              <a:ext cx="6478639" cy="4936000"/>
            </p:xfrm>
            <a:graphic>
              <a:graphicData uri="http://schemas.openxmlformats.org/drawingml/2006/table">
                <a:tbl>
                  <a:tblPr bandRow="1">
                    <a:tableStyleId>{ED083AE6-46FA-4A59-8FB0-9F97EB10719F}</a:tableStyleId>
                  </a:tblPr>
                  <a:tblGrid>
                    <a:gridCol w="3546471">
                      <a:extLst>
                        <a:ext uri="{9D8B030D-6E8A-4147-A177-3AD203B41FA5}">
                          <a16:colId xmlns:a16="http://schemas.microsoft.com/office/drawing/2014/main" val="1369680"/>
                        </a:ext>
                      </a:extLst>
                    </a:gridCol>
                    <a:gridCol w="2126825">
                      <a:extLst>
                        <a:ext uri="{9D8B030D-6E8A-4147-A177-3AD203B41FA5}">
                          <a16:colId xmlns:a16="http://schemas.microsoft.com/office/drawing/2014/main" val="4289618893"/>
                        </a:ext>
                      </a:extLst>
                    </a:gridCol>
                    <a:gridCol w="805343">
                      <a:extLst>
                        <a:ext uri="{9D8B030D-6E8A-4147-A177-3AD203B41FA5}">
                          <a16:colId xmlns:a16="http://schemas.microsoft.com/office/drawing/2014/main" val="2864696039"/>
                        </a:ext>
                      </a:extLst>
                    </a:gridCol>
                  </a:tblGrid>
                  <a:tr h="580546">
                    <a:tc>
                      <a:txBody>
                        <a:bodyPr/>
                        <a:lstStyle/>
                        <a:p>
                          <a:pPr algn="ctr"/>
                          <a:r>
                            <a:rPr lang="zh-CN" altLang="en-US" sz="1800" b="1" dirty="0">
                              <a:solidFill>
                                <a:srgbClr val="FFFF00"/>
                              </a:solidFill>
                            </a:rPr>
                            <a:t>发言</a:t>
                          </a:r>
                        </a:p>
                      </a:txBody>
                      <a:tcPr anchor="ctr"/>
                    </a:tc>
                    <a:tc>
                      <a:txBody>
                        <a:bodyPr/>
                        <a:lstStyle/>
                        <a:p>
                          <a:pPr algn="ctr"/>
                          <a:r>
                            <a:rPr lang="zh-CN" altLang="en-US" sz="1800" b="1" dirty="0">
                              <a:solidFill>
                                <a:srgbClr val="FFFF00"/>
                              </a:solidFill>
                            </a:rPr>
                            <a:t>隐含意思</a:t>
                          </a:r>
                        </a:p>
                      </a:txBody>
                      <a:tcPr anchor="ctr"/>
                    </a:tc>
                    <a:tc>
                      <a:txBody>
                        <a:bodyPr/>
                        <a:lstStyle/>
                        <a:p>
                          <a:pPr algn="ctr"/>
                          <a:r>
                            <a:rPr lang="zh-CN" altLang="en-US" sz="1800" b="1" dirty="0">
                              <a:solidFill>
                                <a:srgbClr val="FFFF00"/>
                              </a:solidFill>
                            </a:rPr>
                            <a:t>有效 ？</a:t>
                          </a:r>
                        </a:p>
                      </a:txBody>
                      <a:tcPr anchor="ctr"/>
                    </a:tc>
                    <a:extLst>
                      <a:ext uri="{0D108BD9-81ED-4DB2-BD59-A6C34878D82A}">
                        <a16:rowId xmlns:a16="http://schemas.microsoft.com/office/drawing/2014/main" val="3936666757"/>
                      </a:ext>
                    </a:extLst>
                  </a:tr>
                  <a:tr h="58054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0" dirty="0">
                              <a:solidFill>
                                <a:schemeClr val="bg1"/>
                              </a:solidFill>
                            </a:rPr>
                            <a:t>今天天气不错</a:t>
                          </a:r>
                        </a:p>
                      </a:txBody>
                      <a:tcPr anchor="ctr"/>
                    </a:tc>
                    <a:tc>
                      <a:txBody>
                        <a:bodyPr/>
                        <a:lstStyle/>
                        <a:p>
                          <a:pPr algn="l"/>
                          <a:r>
                            <a:rPr lang="zh-CN" altLang="en-US" sz="1800" b="0" dirty="0">
                              <a:solidFill>
                                <a:schemeClr val="bg1"/>
                              </a:solidFill>
                            </a:rPr>
                            <a:t>无</a:t>
                          </a:r>
                        </a:p>
                      </a:txBody>
                      <a:tcPr anchor="ctr"/>
                    </a:tc>
                    <a:tc>
                      <a:txBody>
                        <a:bodyPr/>
                        <a:lstStyle/>
                        <a:p>
                          <a:pPr algn="l"/>
                          <a:r>
                            <a:rPr lang="zh-CN" altLang="en-US" sz="1800" dirty="0">
                              <a:solidFill>
                                <a:schemeClr val="bg1"/>
                              </a:solidFill>
                            </a:rPr>
                            <a:t>无效</a:t>
                          </a:r>
                        </a:p>
                      </a:txBody>
                      <a:tcPr anchor="ctr"/>
                    </a:tc>
                    <a:extLst>
                      <a:ext uri="{0D108BD9-81ED-4DB2-BD59-A6C34878D82A}">
                        <a16:rowId xmlns:a16="http://schemas.microsoft.com/office/drawing/2014/main" val="3882080450"/>
                      </a:ext>
                    </a:extLst>
                  </a:tr>
                  <a:tr h="64008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b="0" dirty="0">
                              <a:solidFill>
                                <a:schemeClr val="bg1"/>
                              </a:solidFill>
                            </a:rPr>
                            <a:t>4</a:t>
                          </a:r>
                          <a:r>
                            <a:rPr lang="zh-CN" altLang="en-US" sz="1800" b="0" dirty="0">
                              <a:solidFill>
                                <a:schemeClr val="bg1"/>
                              </a:solidFill>
                            </a:rPr>
                            <a:t>号： </a:t>
                          </a:r>
                          <a:r>
                            <a:rPr lang="en-US" altLang="zh-CN" sz="1800" b="0" dirty="0">
                              <a:solidFill>
                                <a:schemeClr val="bg1"/>
                              </a:solidFill>
                            </a:rPr>
                            <a:t>1</a:t>
                          </a:r>
                          <a:r>
                            <a:rPr lang="zh-CN" altLang="en-US" sz="1800" b="0" dirty="0">
                              <a:solidFill>
                                <a:schemeClr val="bg1"/>
                              </a:solidFill>
                            </a:rPr>
                            <a:t> 号这次发言没有用人格担保，我怀疑他是狼</a:t>
                          </a:r>
                        </a:p>
                      </a:txBody>
                      <a:tcPr anchor="ctr"/>
                    </a:tc>
                    <a:tc>
                      <a:txBody>
                        <a:bodyPr/>
                        <a:lstStyle/>
                        <a:p>
                          <a:pPr algn="l"/>
                          <a:r>
                            <a:rPr lang="zh-CN" altLang="en-US" sz="1800" b="0" dirty="0">
                              <a:solidFill>
                                <a:schemeClr val="bg1"/>
                              </a:solidFill>
                            </a:rPr>
                            <a:t>我们不同阵营？</a:t>
                          </a:r>
                        </a:p>
                      </a:txBody>
                      <a:tcPr anchor="ctr"/>
                    </a:tc>
                    <a:tc>
                      <a:txBody>
                        <a:bodyPr/>
                        <a:lstStyle/>
                        <a:p>
                          <a:pPr algn="l"/>
                          <a:r>
                            <a:rPr lang="zh-CN" altLang="en-US" sz="1800" dirty="0">
                              <a:solidFill>
                                <a:schemeClr val="bg1"/>
                              </a:solidFill>
                            </a:rPr>
                            <a:t>？</a:t>
                          </a:r>
                        </a:p>
                      </a:txBody>
                      <a:tcPr anchor="ctr"/>
                    </a:tc>
                    <a:extLst>
                      <a:ext uri="{0D108BD9-81ED-4DB2-BD59-A6C34878D82A}">
                        <a16:rowId xmlns:a16="http://schemas.microsoft.com/office/drawing/2014/main" val="1722264625"/>
                      </a:ext>
                    </a:extLst>
                  </a:tr>
                  <a:tr h="58054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b="1" dirty="0">
                              <a:solidFill>
                                <a:schemeClr val="bg1"/>
                              </a:solidFill>
                            </a:rPr>
                            <a:t>我没有信息；这轮我弃投</a:t>
                          </a:r>
                        </a:p>
                      </a:txBody>
                      <a:tcPr anchor="ctr"/>
                    </a:tc>
                    <a:tc>
                      <a:txBody>
                        <a:bodyPr/>
                        <a:lstStyle/>
                        <a:p>
                          <a:pPr algn="l"/>
                          <a:r>
                            <a:rPr lang="zh-CN" altLang="en-US" sz="1800" dirty="0">
                              <a:solidFill>
                                <a:schemeClr val="bg1"/>
                              </a:solidFill>
                            </a:rPr>
                            <a:t>我是村民 </a:t>
                          </a:r>
                          <a:r>
                            <a:rPr lang="en-US" altLang="zh-CN" sz="1800" dirty="0">
                              <a:solidFill>
                                <a:schemeClr val="bg1"/>
                              </a:solidFill>
                            </a:rPr>
                            <a:t>p&lt;0, 0, 1&gt;</a:t>
                          </a:r>
                          <a:endParaRPr lang="zh-CN" altLang="en-US" sz="1800" dirty="0">
                            <a:solidFill>
                              <a:schemeClr val="bg1"/>
                            </a:solidFill>
                          </a:endParaRPr>
                        </a:p>
                      </a:txBody>
                      <a:tcPr anchor="ctr"/>
                    </a:tc>
                    <a:tc>
                      <a:txBody>
                        <a:bodyPr/>
                        <a:lstStyle/>
                        <a:p>
                          <a:pPr algn="l"/>
                          <a:r>
                            <a:rPr lang="zh-CN" altLang="en-US" sz="1800" dirty="0">
                              <a:solidFill>
                                <a:schemeClr val="bg1"/>
                              </a:solidFill>
                            </a:rPr>
                            <a:t>有效</a:t>
                          </a:r>
                        </a:p>
                      </a:txBody>
                      <a:tcPr anchor="ctr"/>
                    </a:tc>
                    <a:extLst>
                      <a:ext uri="{0D108BD9-81ED-4DB2-BD59-A6C34878D82A}">
                        <a16:rowId xmlns:a16="http://schemas.microsoft.com/office/drawing/2014/main" val="2720501453"/>
                      </a:ext>
                    </a:extLst>
                  </a:tr>
                  <a:tr h="753110">
                    <a:tc>
                      <a:txBody>
                        <a:bodyPr/>
                        <a:lstStyle/>
                        <a:p>
                          <a:pPr algn="l"/>
                          <a:r>
                            <a:rPr lang="en-US" altLang="zh-CN" sz="1800" dirty="0">
                              <a:solidFill>
                                <a:schemeClr val="bg1"/>
                              </a:solidFill>
                            </a:rPr>
                            <a:t>5</a:t>
                          </a:r>
                          <a:r>
                            <a:rPr lang="zh-CN" altLang="en-US" sz="1800" dirty="0">
                              <a:solidFill>
                                <a:schemeClr val="bg1"/>
                              </a:solidFill>
                            </a:rPr>
                            <a:t>号：我是女巫，我昨晚救了 </a:t>
                          </a:r>
                          <a:r>
                            <a:rPr lang="en-US" altLang="zh-CN" sz="1800" dirty="0">
                              <a:solidFill>
                                <a:schemeClr val="bg1"/>
                              </a:solidFill>
                            </a:rPr>
                            <a:t>8 </a:t>
                          </a:r>
                          <a:r>
                            <a:rPr lang="zh-CN" altLang="en-US" sz="1800" dirty="0">
                              <a:solidFill>
                                <a:schemeClr val="bg1"/>
                              </a:solidFill>
                            </a:rPr>
                            <a:t>号</a:t>
                          </a:r>
                        </a:p>
                      </a:txBody>
                      <a:tcPr anchor="ctr"/>
                    </a:tc>
                    <a:tc>
                      <a:txBody>
                        <a:bodyPr/>
                        <a:lstStyle/>
                        <a:p>
                          <a:endParaRPr lang="zh-CN"/>
                        </a:p>
                      </a:txBody>
                      <a:tcPr anchor="ctr">
                        <a:blipFill>
                          <a:blip r:embed="rId3"/>
                          <a:stretch>
                            <a:fillRect l="-167665" t="-313333" r="-38922" b="-236667"/>
                          </a:stretch>
                        </a:blipFill>
                      </a:tcPr>
                    </a:tc>
                    <a:tc>
                      <a:txBody>
                        <a:bodyPr/>
                        <a:lstStyle/>
                        <a:p>
                          <a:pPr algn="l"/>
                          <a:r>
                            <a:rPr lang="zh-CN" altLang="en-US" sz="1800" dirty="0">
                              <a:solidFill>
                                <a:schemeClr val="bg1"/>
                              </a:solidFill>
                            </a:rPr>
                            <a:t>有效</a:t>
                          </a:r>
                        </a:p>
                      </a:txBody>
                      <a:tcPr anchor="ctr"/>
                    </a:tc>
                    <a:extLst>
                      <a:ext uri="{0D108BD9-81ED-4DB2-BD59-A6C34878D82A}">
                        <a16:rowId xmlns:a16="http://schemas.microsoft.com/office/drawing/2014/main" val="3324247716"/>
                      </a:ext>
                    </a:extLst>
                  </a:tr>
                  <a:tr h="640080">
                    <a:tc>
                      <a:txBody>
                        <a:bodyPr/>
                        <a:lstStyle/>
                        <a:p>
                          <a:pPr algn="l"/>
                          <a:r>
                            <a:rPr lang="en-US" altLang="zh-CN" sz="1800" dirty="0">
                              <a:solidFill>
                                <a:schemeClr val="bg1"/>
                              </a:solidFill>
                            </a:rPr>
                            <a:t>5</a:t>
                          </a:r>
                          <a:r>
                            <a:rPr lang="zh-CN" altLang="en-US" sz="1800" dirty="0">
                              <a:solidFill>
                                <a:schemeClr val="bg1"/>
                              </a:solidFill>
                            </a:rPr>
                            <a:t>号：我是女巫，我要投 </a:t>
                          </a:r>
                          <a:r>
                            <a:rPr lang="en-US" altLang="zh-CN" sz="1800" dirty="0">
                              <a:solidFill>
                                <a:schemeClr val="bg1"/>
                              </a:solidFill>
                            </a:rPr>
                            <a:t>3 </a:t>
                          </a:r>
                          <a:r>
                            <a:rPr lang="zh-CN" altLang="en-US" sz="1800" dirty="0">
                              <a:solidFill>
                                <a:schemeClr val="bg1"/>
                              </a:solidFill>
                            </a:rPr>
                            <a:t>号；如果投不死我今晚也会毒死 </a:t>
                          </a:r>
                          <a:r>
                            <a:rPr lang="en-US" altLang="zh-CN" sz="1800" dirty="0">
                              <a:solidFill>
                                <a:schemeClr val="bg1"/>
                              </a:solidFill>
                            </a:rPr>
                            <a:t>3 </a:t>
                          </a:r>
                          <a:r>
                            <a:rPr lang="zh-CN" altLang="en-US" sz="1800" dirty="0">
                              <a:solidFill>
                                <a:schemeClr val="bg1"/>
                              </a:solidFill>
                            </a:rPr>
                            <a:t>号</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800" dirty="0">
                              <a:solidFill>
                                <a:schemeClr val="bg1"/>
                              </a:solidFill>
                            </a:rPr>
                            <a:t>5 </a:t>
                          </a:r>
                          <a:r>
                            <a:rPr lang="zh-CN" altLang="en-US" sz="1800" dirty="0">
                              <a:solidFill>
                                <a:schemeClr val="bg1"/>
                              </a:solidFill>
                            </a:rPr>
                            <a:t>号身份 </a:t>
                          </a:r>
                          <a:r>
                            <a:rPr lang="en-US" altLang="zh-CN" sz="1800" dirty="0">
                              <a:solidFill>
                                <a:schemeClr val="bg1"/>
                              </a:solidFill>
                            </a:rPr>
                            <a:t>p&lt;0, 1, 0&gt;</a:t>
                          </a:r>
                        </a:p>
                        <a:p>
                          <a:pPr algn="l"/>
                          <a:r>
                            <a:rPr lang="en-US" altLang="zh-CN" sz="1800" dirty="0">
                              <a:solidFill>
                                <a:schemeClr val="bg1"/>
                              </a:solidFill>
                            </a:rPr>
                            <a:t>3 </a:t>
                          </a:r>
                          <a:r>
                            <a:rPr lang="zh-CN" altLang="en-US" sz="1800" dirty="0">
                              <a:solidFill>
                                <a:schemeClr val="bg1"/>
                              </a:solidFill>
                            </a:rPr>
                            <a:t>号身份 </a:t>
                          </a:r>
                          <a:r>
                            <a:rPr lang="en-US" altLang="zh-CN" sz="1800" dirty="0">
                              <a:solidFill>
                                <a:schemeClr val="bg1"/>
                              </a:solidFill>
                            </a:rPr>
                            <a:t>p&lt;1, 0, 0&gt;</a:t>
                          </a:r>
                          <a:endParaRPr lang="zh-CN" altLang="en-US" sz="1800" dirty="0">
                            <a:solidFill>
                              <a:schemeClr val="bg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solidFill>
                                <a:schemeClr val="bg1"/>
                              </a:solidFill>
                            </a:rPr>
                            <a:t>有效</a:t>
                          </a:r>
                        </a:p>
                      </a:txBody>
                      <a:tcPr anchor="ctr"/>
                    </a:tc>
                    <a:extLst>
                      <a:ext uri="{0D108BD9-81ED-4DB2-BD59-A6C34878D82A}">
                        <a16:rowId xmlns:a16="http://schemas.microsoft.com/office/drawing/2014/main" val="2923598384"/>
                      </a:ext>
                    </a:extLst>
                  </a:tr>
                  <a:tr h="580546">
                    <a:tc>
                      <a:txBody>
                        <a:bodyPr/>
                        <a:lstStyle/>
                        <a:p>
                          <a:pPr algn="l"/>
                          <a:r>
                            <a:rPr lang="en-US" altLang="zh-CN" sz="1800" dirty="0">
                              <a:solidFill>
                                <a:schemeClr val="bg1"/>
                              </a:solidFill>
                            </a:rPr>
                            <a:t>10</a:t>
                          </a:r>
                          <a:r>
                            <a:rPr lang="zh-CN" altLang="en-US" sz="1800" dirty="0">
                              <a:solidFill>
                                <a:schemeClr val="bg1"/>
                              </a:solidFill>
                            </a:rPr>
                            <a:t>号：我赞同 </a:t>
                          </a:r>
                          <a:r>
                            <a:rPr lang="en-US" altLang="zh-CN" sz="1800" dirty="0">
                              <a:solidFill>
                                <a:schemeClr val="bg1"/>
                              </a:solidFill>
                            </a:rPr>
                            <a:t>5 </a:t>
                          </a:r>
                          <a:r>
                            <a:rPr lang="zh-CN" altLang="en-US" sz="1800" dirty="0">
                              <a:solidFill>
                                <a:schemeClr val="bg1"/>
                              </a:solidFill>
                            </a:rPr>
                            <a:t>号，我会跟投</a:t>
                          </a:r>
                        </a:p>
                      </a:txBody>
                      <a:tcPr anchor="ctr"/>
                    </a:tc>
                    <a:tc>
                      <a:txBody>
                        <a:bodyPr/>
                        <a:lstStyle/>
                        <a:p>
                          <a:pPr algn="l"/>
                          <a:r>
                            <a:rPr lang="zh-CN" altLang="en-US" sz="1800" dirty="0">
                              <a:solidFill>
                                <a:schemeClr val="bg1"/>
                              </a:solidFill>
                            </a:rPr>
                            <a:t>同阵营 </a:t>
                          </a:r>
                          <a:r>
                            <a:rPr lang="en-US" altLang="zh-CN" sz="1800" dirty="0">
                              <a:solidFill>
                                <a:schemeClr val="bg1"/>
                              </a:solidFill>
                            </a:rPr>
                            <a:t>P(10) = P(5)</a:t>
                          </a:r>
                          <a:endParaRPr lang="zh-CN" altLang="en-US" sz="1800" dirty="0">
                            <a:solidFill>
                              <a:schemeClr val="bg1"/>
                            </a:solidFill>
                          </a:endParaRP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800" dirty="0">
                              <a:solidFill>
                                <a:schemeClr val="bg1"/>
                              </a:solidFill>
                            </a:rPr>
                            <a:t>有效</a:t>
                          </a:r>
                        </a:p>
                      </a:txBody>
                      <a:tcPr anchor="ctr"/>
                    </a:tc>
                    <a:extLst>
                      <a:ext uri="{0D108BD9-81ED-4DB2-BD59-A6C34878D82A}">
                        <a16:rowId xmlns:a16="http://schemas.microsoft.com/office/drawing/2014/main" val="340375344"/>
                      </a:ext>
                    </a:extLst>
                  </a:tr>
                  <a:tr h="580546">
                    <a:tc>
                      <a:txBody>
                        <a:bodyPr/>
                        <a:lstStyle/>
                        <a:p>
                          <a:pPr algn="l"/>
                          <a:r>
                            <a:rPr lang="zh-CN" altLang="en-US" sz="1800" dirty="0">
                              <a:solidFill>
                                <a:srgbClr val="FFFF00"/>
                              </a:solidFill>
                            </a:rPr>
                            <a:t>我是有身份的人</a:t>
                          </a:r>
                        </a:p>
                      </a:txBody>
                      <a:tcPr anchor="ctr"/>
                    </a:tc>
                    <a:tc>
                      <a:txBody>
                        <a:bodyPr/>
                        <a:lstStyle/>
                        <a:p>
                          <a:endParaRPr lang="zh-CN"/>
                        </a:p>
                      </a:txBody>
                      <a:tcPr anchor="ctr">
                        <a:blipFill>
                          <a:blip r:embed="rId3"/>
                          <a:stretch>
                            <a:fillRect l="-167665" t="-747826" r="-38922"/>
                          </a:stretch>
                        </a:blip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srgbClr val="FFFF00"/>
                              </a:solidFill>
                              <a:effectLst/>
                              <a:uLnTx/>
                              <a:uFillTx/>
                              <a:latin typeface="+mn-lt"/>
                              <a:ea typeface="+mn-ea"/>
                              <a:cs typeface="+mn-cs"/>
                            </a:rPr>
                            <a:t>有效</a:t>
                          </a:r>
                        </a:p>
                      </a:txBody>
                      <a:tcPr anchor="ctr"/>
                    </a:tc>
                    <a:extLst>
                      <a:ext uri="{0D108BD9-81ED-4DB2-BD59-A6C34878D82A}">
                        <a16:rowId xmlns:a16="http://schemas.microsoft.com/office/drawing/2014/main" val="1728000244"/>
                      </a:ext>
                    </a:extLst>
                  </a:tr>
                </a:tbl>
              </a:graphicData>
            </a:graphic>
          </p:graphicFrame>
        </mc:Fallback>
      </mc:AlternateContent>
      <p:sp>
        <p:nvSpPr>
          <p:cNvPr id="39" name="文本框 38">
            <a:extLst>
              <a:ext uri="{FF2B5EF4-FFF2-40B4-BE49-F238E27FC236}">
                <a16:creationId xmlns:a16="http://schemas.microsoft.com/office/drawing/2014/main" id="{F9FA8C23-7F3B-4391-B3DA-57295DAB8F67}"/>
              </a:ext>
            </a:extLst>
          </p:cNvPr>
          <p:cNvSpPr txBox="1"/>
          <p:nvPr/>
        </p:nvSpPr>
        <p:spPr>
          <a:xfrm>
            <a:off x="6892154" y="5644317"/>
            <a:ext cx="1804341" cy="646331"/>
          </a:xfrm>
          <a:prstGeom prst="rect">
            <a:avLst/>
          </a:prstGeom>
          <a:noFill/>
        </p:spPr>
        <p:txBody>
          <a:bodyPr wrap="square" rtlCol="0">
            <a:spAutoFit/>
          </a:bodyPr>
          <a:lstStyle/>
          <a:p>
            <a:r>
              <a:rPr lang="zh-CN" altLang="en-US" sz="3600" b="1" dirty="0">
                <a:solidFill>
                  <a:srgbClr val="FFFF00"/>
                </a:solidFill>
              </a:rPr>
              <a:t>有身份？</a:t>
            </a:r>
          </a:p>
        </p:txBody>
      </p:sp>
      <p:cxnSp>
        <p:nvCxnSpPr>
          <p:cNvPr id="40" name="直接箭头连接符 39">
            <a:extLst>
              <a:ext uri="{FF2B5EF4-FFF2-40B4-BE49-F238E27FC236}">
                <a16:creationId xmlns:a16="http://schemas.microsoft.com/office/drawing/2014/main" id="{29BB6113-D8E6-4C99-AF31-9EE9CEDA2607}"/>
              </a:ext>
            </a:extLst>
          </p:cNvPr>
          <p:cNvCxnSpPr>
            <a:cxnSpLocks/>
          </p:cNvCxnSpPr>
          <p:nvPr/>
        </p:nvCxnSpPr>
        <p:spPr>
          <a:xfrm>
            <a:off x="8844356" y="5767357"/>
            <a:ext cx="742802" cy="0"/>
          </a:xfrm>
          <a:prstGeom prst="straightConnector1">
            <a:avLst/>
          </a:prstGeom>
          <a:ln w="38100">
            <a:tailEnd type="arrow"/>
          </a:ln>
        </p:spPr>
        <p:style>
          <a:lnRef idx="3">
            <a:schemeClr val="accent2"/>
          </a:lnRef>
          <a:fillRef idx="0">
            <a:schemeClr val="accent2"/>
          </a:fillRef>
          <a:effectRef idx="2">
            <a:schemeClr val="accent2"/>
          </a:effectRef>
          <a:fontRef idx="minor">
            <a:schemeClr val="tx1"/>
          </a:fontRef>
        </p:style>
      </p:cxnSp>
      <p:sp>
        <p:nvSpPr>
          <p:cNvPr id="42" name="文本框 41">
            <a:extLst>
              <a:ext uri="{FF2B5EF4-FFF2-40B4-BE49-F238E27FC236}">
                <a16:creationId xmlns:a16="http://schemas.microsoft.com/office/drawing/2014/main" id="{A3B04412-C85D-4C11-9DDF-A9567D50533F}"/>
              </a:ext>
            </a:extLst>
          </p:cNvPr>
          <p:cNvSpPr txBox="1"/>
          <p:nvPr/>
        </p:nvSpPr>
        <p:spPr>
          <a:xfrm>
            <a:off x="9741136" y="5459651"/>
            <a:ext cx="1894611" cy="369332"/>
          </a:xfrm>
          <a:prstGeom prst="rect">
            <a:avLst/>
          </a:prstGeom>
          <a:noFill/>
        </p:spPr>
        <p:txBody>
          <a:bodyPr wrap="square" rtlCol="0">
            <a:spAutoFit/>
          </a:bodyPr>
          <a:lstStyle/>
          <a:p>
            <a:r>
              <a:rPr lang="zh-CN" altLang="en-US" b="1" dirty="0">
                <a:solidFill>
                  <a:srgbClr val="FFFF00"/>
                </a:solidFill>
              </a:rPr>
              <a:t>好人阵营：是狼？</a:t>
            </a:r>
          </a:p>
        </p:txBody>
      </p:sp>
      <p:cxnSp>
        <p:nvCxnSpPr>
          <p:cNvPr id="44" name="直接箭头连接符 43">
            <a:extLst>
              <a:ext uri="{FF2B5EF4-FFF2-40B4-BE49-F238E27FC236}">
                <a16:creationId xmlns:a16="http://schemas.microsoft.com/office/drawing/2014/main" id="{43523BA4-FA2E-44A5-A87F-7C60ED5F7A01}"/>
              </a:ext>
            </a:extLst>
          </p:cNvPr>
          <p:cNvCxnSpPr>
            <a:cxnSpLocks/>
          </p:cNvCxnSpPr>
          <p:nvPr/>
        </p:nvCxnSpPr>
        <p:spPr>
          <a:xfrm>
            <a:off x="8844356" y="6172596"/>
            <a:ext cx="742802" cy="0"/>
          </a:xfrm>
          <a:prstGeom prst="straightConnector1">
            <a:avLst/>
          </a:prstGeom>
          <a:ln w="38100">
            <a:tailEnd type="arrow"/>
          </a:ln>
        </p:spPr>
        <p:style>
          <a:lnRef idx="3">
            <a:schemeClr val="accent2"/>
          </a:lnRef>
          <a:fillRef idx="0">
            <a:schemeClr val="accent2"/>
          </a:fillRef>
          <a:effectRef idx="2">
            <a:schemeClr val="accent2"/>
          </a:effectRef>
          <a:fontRef idx="minor">
            <a:schemeClr val="tx1"/>
          </a:fontRef>
        </p:style>
      </p:cxnSp>
      <p:sp>
        <p:nvSpPr>
          <p:cNvPr id="48" name="文本框 47">
            <a:extLst>
              <a:ext uri="{FF2B5EF4-FFF2-40B4-BE49-F238E27FC236}">
                <a16:creationId xmlns:a16="http://schemas.microsoft.com/office/drawing/2014/main" id="{740B3A8A-003B-4E37-B8D4-32A3868128F6}"/>
              </a:ext>
            </a:extLst>
          </p:cNvPr>
          <p:cNvSpPr txBox="1"/>
          <p:nvPr/>
        </p:nvSpPr>
        <p:spPr>
          <a:xfrm>
            <a:off x="9741136" y="6048398"/>
            <a:ext cx="1894611" cy="369332"/>
          </a:xfrm>
          <a:prstGeom prst="rect">
            <a:avLst/>
          </a:prstGeom>
          <a:noFill/>
        </p:spPr>
        <p:txBody>
          <a:bodyPr wrap="square" rtlCol="0">
            <a:spAutoFit/>
          </a:bodyPr>
          <a:lstStyle/>
          <a:p>
            <a:r>
              <a:rPr lang="zh-CN" altLang="en-US" b="1" dirty="0">
                <a:solidFill>
                  <a:srgbClr val="FFFF00"/>
                </a:solidFill>
              </a:rPr>
              <a:t>坏人阵营：是神？</a:t>
            </a:r>
          </a:p>
        </p:txBody>
      </p:sp>
    </p:spTree>
    <p:extLst>
      <p:ext uri="{BB962C8B-B14F-4D97-AF65-F5344CB8AC3E}">
        <p14:creationId xmlns:p14="http://schemas.microsoft.com/office/powerpoint/2010/main" val="1270740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42" grpId="0"/>
      <p:bldP spid="4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狼人</a:t>
            </a:r>
            <a:endParaRPr lang="en-US" altLang="zh-CN" sz="3600" b="1" dirty="0">
              <a:solidFill>
                <a:schemeClr val="bg1"/>
              </a:solidFill>
            </a:endParaRPr>
          </a:p>
          <a:p>
            <a:pPr algn="ctr"/>
            <a:r>
              <a:rPr lang="zh-CN" altLang="en-US" sz="3600" b="1" dirty="0">
                <a:solidFill>
                  <a:schemeClr val="bg1"/>
                </a:solidFill>
              </a:rPr>
              <a:t>杀</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230423" y="6328417"/>
            <a:ext cx="2713076" cy="369332"/>
          </a:xfrm>
          <a:prstGeom prst="rect">
            <a:avLst/>
          </a:prstGeom>
          <a:noFill/>
        </p:spPr>
        <p:txBody>
          <a:bodyPr wrap="square" rtlCol="0">
            <a:spAutoFit/>
          </a:bodyPr>
          <a:lstStyle/>
          <a:p>
            <a:pPr algn="ctr"/>
            <a:r>
              <a:rPr lang="zh-CN" altLang="en-US" dirty="0"/>
              <a:t>狼人博弈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04E92CB4-6B0F-B242-940F-7A08B25998AC}"/>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狼</a:t>
            </a:r>
          </a:p>
        </p:txBody>
      </p:sp>
      <p:sp>
        <p:nvSpPr>
          <p:cNvPr id="34" name="文本框 33">
            <a:extLst>
              <a:ext uri="{FF2B5EF4-FFF2-40B4-BE49-F238E27FC236}">
                <a16:creationId xmlns:a16="http://schemas.microsoft.com/office/drawing/2014/main" id="{10CC64FF-1A02-8C40-9990-1D630FD4D5EF}"/>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chemeClr val="bg1"/>
                </a:solidFill>
              </a:rPr>
              <a:t>神</a:t>
            </a:r>
          </a:p>
        </p:txBody>
      </p:sp>
      <p:sp>
        <p:nvSpPr>
          <p:cNvPr id="41" name="文本框 40">
            <a:extLst>
              <a:ext uri="{FF2B5EF4-FFF2-40B4-BE49-F238E27FC236}">
                <a16:creationId xmlns:a16="http://schemas.microsoft.com/office/drawing/2014/main" id="{49DF58B5-5140-5340-9926-AF3590C1270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民</a:t>
            </a:r>
          </a:p>
        </p:txBody>
      </p:sp>
      <p:sp>
        <p:nvSpPr>
          <p:cNvPr id="29" name="文本框 28">
            <a:extLst>
              <a:ext uri="{FF2B5EF4-FFF2-40B4-BE49-F238E27FC236}">
                <a16:creationId xmlns:a16="http://schemas.microsoft.com/office/drawing/2014/main" id="{F83BDACB-3130-8647-864A-00F7C01785F4}"/>
              </a:ext>
            </a:extLst>
          </p:cNvPr>
          <p:cNvSpPr txBox="1"/>
          <p:nvPr/>
        </p:nvSpPr>
        <p:spPr>
          <a:xfrm>
            <a:off x="6747641" y="1434485"/>
            <a:ext cx="4914364" cy="646331"/>
          </a:xfrm>
          <a:prstGeom prst="rect">
            <a:avLst/>
          </a:prstGeom>
          <a:noFill/>
        </p:spPr>
        <p:txBody>
          <a:bodyPr wrap="square" rtlCol="0">
            <a:spAutoFit/>
          </a:bodyPr>
          <a:lstStyle/>
          <a:p>
            <a:r>
              <a:rPr lang="zh-CN" altLang="en-US" sz="3600" b="1" dirty="0">
                <a:solidFill>
                  <a:srgbClr val="FFFF00"/>
                </a:solidFill>
              </a:rPr>
              <a:t>最大对局数 </a:t>
            </a:r>
            <a:r>
              <a:rPr lang="en-US" altLang="zh-CN" sz="3600" b="1" dirty="0">
                <a:solidFill>
                  <a:srgbClr val="FFFF00"/>
                </a:solidFill>
              </a:rPr>
              <a:t>= 10 /</a:t>
            </a:r>
            <a:r>
              <a:rPr lang="zh-CN" altLang="en-US" sz="3600" b="1" dirty="0">
                <a:solidFill>
                  <a:srgbClr val="FFFF00"/>
                </a:solidFill>
              </a:rPr>
              <a:t> </a:t>
            </a:r>
            <a:r>
              <a:rPr lang="en-US" altLang="zh-CN" sz="3600" b="1" dirty="0">
                <a:solidFill>
                  <a:srgbClr val="FFFF00"/>
                </a:solidFill>
              </a:rPr>
              <a:t>2 = 5</a:t>
            </a:r>
            <a:endParaRPr lang="zh-CN" altLang="en-US" sz="3600" b="1" dirty="0">
              <a:solidFill>
                <a:srgbClr val="FFFF00"/>
              </a:solidFill>
            </a:endParaRPr>
          </a:p>
        </p:txBody>
      </p:sp>
      <p:sp>
        <p:nvSpPr>
          <p:cNvPr id="32" name="文本框 31">
            <a:extLst>
              <a:ext uri="{FF2B5EF4-FFF2-40B4-BE49-F238E27FC236}">
                <a16:creationId xmlns:a16="http://schemas.microsoft.com/office/drawing/2014/main" id="{6312058F-6C0A-2F4A-9211-D7E2036E4CAA}"/>
              </a:ext>
            </a:extLst>
          </p:cNvPr>
          <p:cNvSpPr txBox="1"/>
          <p:nvPr/>
        </p:nvSpPr>
        <p:spPr>
          <a:xfrm>
            <a:off x="6747641" y="2550966"/>
            <a:ext cx="4914364" cy="646331"/>
          </a:xfrm>
          <a:prstGeom prst="rect">
            <a:avLst/>
          </a:prstGeom>
          <a:noFill/>
        </p:spPr>
        <p:txBody>
          <a:bodyPr wrap="square" rtlCol="0">
            <a:spAutoFit/>
          </a:bodyPr>
          <a:lstStyle/>
          <a:p>
            <a:r>
              <a:rPr lang="zh-CN" altLang="en-US" sz="3600" b="1" dirty="0">
                <a:solidFill>
                  <a:srgbClr val="FFFF00"/>
                </a:solidFill>
              </a:rPr>
              <a:t>实际对局数 </a:t>
            </a:r>
            <a:r>
              <a:rPr lang="en-US" altLang="zh-CN" sz="3600" b="1" dirty="0">
                <a:solidFill>
                  <a:srgbClr val="FFFF00"/>
                </a:solidFill>
              </a:rPr>
              <a:t>&lt; 5</a:t>
            </a:r>
            <a:endParaRPr lang="zh-CN" altLang="en-US" sz="3600" b="1" dirty="0">
              <a:solidFill>
                <a:srgbClr val="FFFF00"/>
              </a:solidFill>
            </a:endParaRPr>
          </a:p>
        </p:txBody>
      </p:sp>
      <mc:AlternateContent xmlns:mc="http://schemas.openxmlformats.org/markup-compatibility/2006" xmlns:a14="http://schemas.microsoft.com/office/drawing/2010/main">
        <mc:Choice Requires="a14">
          <p:sp>
            <p:nvSpPr>
              <p:cNvPr id="35" name="文本框 34">
                <a:extLst>
                  <a:ext uri="{FF2B5EF4-FFF2-40B4-BE49-F238E27FC236}">
                    <a16:creationId xmlns:a16="http://schemas.microsoft.com/office/drawing/2014/main" id="{6A83F8D9-E948-924D-837E-205BB7B527AC}"/>
                  </a:ext>
                </a:extLst>
              </p:cNvPr>
              <p:cNvSpPr txBox="1"/>
              <p:nvPr/>
            </p:nvSpPr>
            <p:spPr>
              <a:xfrm>
                <a:off x="6747641" y="3786405"/>
                <a:ext cx="4914364" cy="646331"/>
              </a:xfrm>
              <a:prstGeom prst="rect">
                <a:avLst/>
              </a:prstGeom>
              <a:noFill/>
            </p:spPr>
            <p:txBody>
              <a:bodyPr wrap="square" rtlCol="0">
                <a:spAutoFit/>
              </a:bodyPr>
              <a:lstStyle/>
              <a:p>
                <a:r>
                  <a:rPr lang="zh-CN" altLang="en-US" sz="3600" b="1" dirty="0">
                    <a:solidFill>
                      <a:srgbClr val="FFFF00"/>
                    </a:solidFill>
                  </a:rPr>
                  <a:t>发言次数 </a:t>
                </a:r>
                <a14:m>
                  <m:oMath xmlns:m="http://schemas.openxmlformats.org/officeDocument/2006/math">
                    <m:r>
                      <a:rPr lang="zh-CN" altLang="en-US" sz="3600" b="1" i="1" smtClean="0">
                        <a:solidFill>
                          <a:srgbClr val="FFFF00"/>
                        </a:solidFill>
                        <a:latin typeface="Cambria Math" panose="02040503050406030204" pitchFamily="18" charset="0"/>
                      </a:rPr>
                      <m:t>≈</m:t>
                    </m:r>
                  </m:oMath>
                </a14:m>
                <a:r>
                  <a:rPr lang="zh-CN" altLang="en-US" sz="3600" b="1" dirty="0">
                    <a:solidFill>
                      <a:srgbClr val="FFFF00"/>
                    </a:solidFill>
                  </a:rPr>
                  <a:t> </a:t>
                </a:r>
                <a:r>
                  <a:rPr lang="en-US" altLang="zh-CN" sz="3600" b="1" dirty="0">
                    <a:solidFill>
                      <a:srgbClr val="FFFF00"/>
                    </a:solidFill>
                  </a:rPr>
                  <a:t>3</a:t>
                </a:r>
                <a:endParaRPr lang="zh-CN" altLang="en-US" sz="3600" b="1" dirty="0">
                  <a:solidFill>
                    <a:srgbClr val="FFFF00"/>
                  </a:solidFill>
                </a:endParaRPr>
              </a:p>
            </p:txBody>
          </p:sp>
        </mc:Choice>
        <mc:Fallback xmlns="">
          <p:sp>
            <p:nvSpPr>
              <p:cNvPr id="35" name="文本框 34">
                <a:extLst>
                  <a:ext uri="{FF2B5EF4-FFF2-40B4-BE49-F238E27FC236}">
                    <a16:creationId xmlns:a16="http://schemas.microsoft.com/office/drawing/2014/main" id="{6A83F8D9-E948-924D-837E-205BB7B527AC}"/>
                  </a:ext>
                </a:extLst>
              </p:cNvPr>
              <p:cNvSpPr txBox="1">
                <a:spLocks noRot="1" noChangeAspect="1" noMove="1" noResize="1" noEditPoints="1" noAdjustHandles="1" noChangeArrowheads="1" noChangeShapeType="1" noTextEdit="1"/>
              </p:cNvSpPr>
              <p:nvPr/>
            </p:nvSpPr>
            <p:spPr>
              <a:xfrm>
                <a:off x="6747641" y="3786405"/>
                <a:ext cx="4914364" cy="646331"/>
              </a:xfrm>
              <a:prstGeom prst="rect">
                <a:avLst/>
              </a:prstGeom>
              <a:blipFill>
                <a:blip r:embed="rId3"/>
                <a:stretch>
                  <a:fillRect l="-3608" t="-19231" b="-3461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792806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2" grpId="0"/>
      <p:bldP spid="3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好人</a:t>
            </a:r>
            <a:endParaRPr lang="en-US" altLang="zh-CN" sz="3600" b="1" dirty="0">
              <a:solidFill>
                <a:schemeClr val="bg1"/>
              </a:solidFill>
            </a:endParaRPr>
          </a:p>
          <a:p>
            <a:pPr algn="ctr"/>
            <a:r>
              <a:rPr lang="zh-CN" altLang="en-US" sz="3600" b="1" dirty="0">
                <a:solidFill>
                  <a:schemeClr val="bg1"/>
                </a:solidFill>
              </a:rPr>
              <a:t>阵营</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230423" y="6328417"/>
            <a:ext cx="2713076" cy="369332"/>
          </a:xfrm>
          <a:prstGeom prst="rect">
            <a:avLst/>
          </a:prstGeom>
          <a:noFill/>
        </p:spPr>
        <p:txBody>
          <a:bodyPr wrap="square" rtlCol="0">
            <a:spAutoFit/>
          </a:bodyPr>
          <a:lstStyle/>
          <a:p>
            <a:pPr algn="ctr"/>
            <a:r>
              <a:rPr lang="zh-CN" altLang="en-US" dirty="0"/>
              <a:t>狼人博弈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04E92CB4-6B0F-B242-940F-7A08B25998AC}"/>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狼</a:t>
            </a:r>
          </a:p>
        </p:txBody>
      </p:sp>
      <p:sp>
        <p:nvSpPr>
          <p:cNvPr id="34" name="文本框 33">
            <a:extLst>
              <a:ext uri="{FF2B5EF4-FFF2-40B4-BE49-F238E27FC236}">
                <a16:creationId xmlns:a16="http://schemas.microsoft.com/office/drawing/2014/main" id="{10CC64FF-1A02-8C40-9990-1D630FD4D5EF}"/>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rgbClr val="FFFF00"/>
                </a:solidFill>
              </a:rPr>
              <a:t>神</a:t>
            </a:r>
          </a:p>
        </p:txBody>
      </p:sp>
      <p:sp>
        <p:nvSpPr>
          <p:cNvPr id="41" name="文本框 40">
            <a:extLst>
              <a:ext uri="{FF2B5EF4-FFF2-40B4-BE49-F238E27FC236}">
                <a16:creationId xmlns:a16="http://schemas.microsoft.com/office/drawing/2014/main" id="{49DF58B5-5140-5340-9926-AF3590C1270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rgbClr val="FFFF00"/>
                </a:solidFill>
              </a:rPr>
              <a:t>民</a:t>
            </a:r>
          </a:p>
        </p:txBody>
      </p:sp>
      <p:sp>
        <p:nvSpPr>
          <p:cNvPr id="24" name="文本框 23">
            <a:extLst>
              <a:ext uri="{FF2B5EF4-FFF2-40B4-BE49-F238E27FC236}">
                <a16:creationId xmlns:a16="http://schemas.microsoft.com/office/drawing/2014/main" id="{0059B15F-3109-7546-9192-B7E0974ACA55}"/>
              </a:ext>
            </a:extLst>
          </p:cNvPr>
          <p:cNvSpPr txBox="1"/>
          <p:nvPr/>
        </p:nvSpPr>
        <p:spPr>
          <a:xfrm>
            <a:off x="6207652" y="523934"/>
            <a:ext cx="1176782" cy="584775"/>
          </a:xfrm>
          <a:prstGeom prst="rect">
            <a:avLst/>
          </a:prstGeom>
          <a:noFill/>
        </p:spPr>
        <p:txBody>
          <a:bodyPr wrap="square" rtlCol="0">
            <a:spAutoFit/>
          </a:bodyPr>
          <a:lstStyle/>
          <a:p>
            <a:r>
              <a:rPr lang="zh-CN" altLang="en-US" sz="3200" b="1" dirty="0">
                <a:solidFill>
                  <a:schemeClr val="bg1"/>
                </a:solidFill>
              </a:rPr>
              <a:t>劣势：</a:t>
            </a:r>
          </a:p>
        </p:txBody>
      </p:sp>
      <p:sp>
        <p:nvSpPr>
          <p:cNvPr id="27" name="文本框 26">
            <a:extLst>
              <a:ext uri="{FF2B5EF4-FFF2-40B4-BE49-F238E27FC236}">
                <a16:creationId xmlns:a16="http://schemas.microsoft.com/office/drawing/2014/main" id="{03A40CBC-0CC4-1441-AACE-1F964B2F9474}"/>
              </a:ext>
            </a:extLst>
          </p:cNvPr>
          <p:cNvSpPr txBox="1"/>
          <p:nvPr/>
        </p:nvSpPr>
        <p:spPr>
          <a:xfrm>
            <a:off x="7400783" y="612299"/>
            <a:ext cx="4693246" cy="1429622"/>
          </a:xfrm>
          <a:prstGeom prst="rect">
            <a:avLst/>
          </a:prstGeom>
          <a:noFill/>
        </p:spPr>
        <p:txBody>
          <a:bodyPr wrap="square" rtlCol="0">
            <a:spAutoFit/>
          </a:bodyPr>
          <a:lstStyle/>
          <a:p>
            <a:pPr>
              <a:lnSpc>
                <a:spcPct val="150000"/>
              </a:lnSpc>
            </a:pPr>
            <a:r>
              <a:rPr lang="zh-CN" altLang="en-US" sz="2000" dirty="0">
                <a:solidFill>
                  <a:schemeClr val="bg1"/>
                </a:solidFill>
              </a:rPr>
              <a:t>掌握信息少、不准确</a:t>
            </a:r>
            <a:endParaRPr lang="en-US" altLang="zh-CN" sz="2000" dirty="0">
              <a:solidFill>
                <a:schemeClr val="bg1"/>
              </a:solidFill>
            </a:endParaRPr>
          </a:p>
          <a:p>
            <a:pPr>
              <a:lnSpc>
                <a:spcPct val="150000"/>
              </a:lnSpc>
            </a:pPr>
            <a:r>
              <a:rPr lang="zh-CN" altLang="en-US" sz="2000" dirty="0">
                <a:solidFill>
                  <a:schemeClr val="bg1"/>
                </a:solidFill>
              </a:rPr>
              <a:t>没有先手优势</a:t>
            </a:r>
            <a:endParaRPr lang="en-US" altLang="zh-CN" sz="2000" dirty="0">
              <a:solidFill>
                <a:schemeClr val="bg1"/>
              </a:solidFill>
            </a:endParaRPr>
          </a:p>
          <a:p>
            <a:pPr>
              <a:lnSpc>
                <a:spcPct val="150000"/>
              </a:lnSpc>
            </a:pPr>
            <a:r>
              <a:rPr lang="zh-CN" altLang="en-US" sz="2000" dirty="0">
                <a:solidFill>
                  <a:schemeClr val="bg1"/>
                </a:solidFill>
              </a:rPr>
              <a:t>活动时间只有白天</a:t>
            </a:r>
            <a:endParaRPr lang="en-US" altLang="zh-CN" sz="2000" dirty="0">
              <a:solidFill>
                <a:schemeClr val="bg1"/>
              </a:solidFill>
            </a:endParaRPr>
          </a:p>
        </p:txBody>
      </p:sp>
      <p:sp>
        <p:nvSpPr>
          <p:cNvPr id="28" name="文本框 27">
            <a:extLst>
              <a:ext uri="{FF2B5EF4-FFF2-40B4-BE49-F238E27FC236}">
                <a16:creationId xmlns:a16="http://schemas.microsoft.com/office/drawing/2014/main" id="{7B14BE89-3308-4B48-BAE7-28809BBA52D5}"/>
              </a:ext>
            </a:extLst>
          </p:cNvPr>
          <p:cNvSpPr txBox="1"/>
          <p:nvPr/>
        </p:nvSpPr>
        <p:spPr>
          <a:xfrm>
            <a:off x="6207652" y="2252466"/>
            <a:ext cx="1176782" cy="584775"/>
          </a:xfrm>
          <a:prstGeom prst="rect">
            <a:avLst/>
          </a:prstGeom>
          <a:noFill/>
        </p:spPr>
        <p:txBody>
          <a:bodyPr wrap="square" rtlCol="0">
            <a:spAutoFit/>
          </a:bodyPr>
          <a:lstStyle/>
          <a:p>
            <a:r>
              <a:rPr lang="zh-CN" altLang="en-US" sz="3200" b="1" dirty="0">
                <a:solidFill>
                  <a:schemeClr val="bg1"/>
                </a:solidFill>
              </a:rPr>
              <a:t>优势：</a:t>
            </a:r>
          </a:p>
        </p:txBody>
      </p:sp>
      <p:sp>
        <p:nvSpPr>
          <p:cNvPr id="29" name="文本框 28">
            <a:extLst>
              <a:ext uri="{FF2B5EF4-FFF2-40B4-BE49-F238E27FC236}">
                <a16:creationId xmlns:a16="http://schemas.microsoft.com/office/drawing/2014/main" id="{F51C6FA8-F986-E447-B800-AF354AF5F89F}"/>
              </a:ext>
            </a:extLst>
          </p:cNvPr>
          <p:cNvSpPr txBox="1"/>
          <p:nvPr/>
        </p:nvSpPr>
        <p:spPr>
          <a:xfrm>
            <a:off x="7400783" y="2340831"/>
            <a:ext cx="4693246" cy="506292"/>
          </a:xfrm>
          <a:prstGeom prst="rect">
            <a:avLst/>
          </a:prstGeom>
          <a:noFill/>
        </p:spPr>
        <p:txBody>
          <a:bodyPr wrap="square" rtlCol="0">
            <a:spAutoFit/>
          </a:bodyPr>
          <a:lstStyle/>
          <a:p>
            <a:pPr>
              <a:lnSpc>
                <a:spcPct val="150000"/>
              </a:lnSpc>
            </a:pPr>
            <a:r>
              <a:rPr lang="zh-CN" altLang="en-US" sz="2000" dirty="0">
                <a:solidFill>
                  <a:schemeClr val="bg1"/>
                </a:solidFill>
              </a:rPr>
              <a:t>人数多</a:t>
            </a:r>
            <a:endParaRPr lang="en-US" altLang="zh-CN" sz="2000" dirty="0">
              <a:solidFill>
                <a:schemeClr val="bg1"/>
              </a:solidFill>
            </a:endParaRPr>
          </a:p>
        </p:txBody>
      </p:sp>
      <p:sp>
        <p:nvSpPr>
          <p:cNvPr id="30" name="文本框 29">
            <a:extLst>
              <a:ext uri="{FF2B5EF4-FFF2-40B4-BE49-F238E27FC236}">
                <a16:creationId xmlns:a16="http://schemas.microsoft.com/office/drawing/2014/main" id="{401C6D91-FE1F-E54C-8C50-040AF6A067EA}"/>
              </a:ext>
            </a:extLst>
          </p:cNvPr>
          <p:cNvSpPr txBox="1"/>
          <p:nvPr/>
        </p:nvSpPr>
        <p:spPr>
          <a:xfrm>
            <a:off x="6207650" y="3441362"/>
            <a:ext cx="5984349" cy="584775"/>
          </a:xfrm>
          <a:prstGeom prst="rect">
            <a:avLst/>
          </a:prstGeom>
          <a:noFill/>
        </p:spPr>
        <p:txBody>
          <a:bodyPr wrap="square" rtlCol="0">
            <a:spAutoFit/>
          </a:bodyPr>
          <a:lstStyle/>
          <a:p>
            <a:r>
              <a:rPr lang="zh-CN" altLang="en-US" sz="3200" b="1" dirty="0">
                <a:solidFill>
                  <a:srgbClr val="FFFF00"/>
                </a:solidFill>
              </a:rPr>
              <a:t>第 </a:t>
            </a:r>
            <a:r>
              <a:rPr lang="en-US" altLang="zh-CN" sz="3200" b="1" dirty="0">
                <a:solidFill>
                  <a:srgbClr val="FFFF00"/>
                </a:solidFill>
              </a:rPr>
              <a:t>1</a:t>
            </a:r>
            <a:r>
              <a:rPr lang="zh-CN" altLang="en-US" sz="3200" b="1" dirty="0">
                <a:solidFill>
                  <a:srgbClr val="FFFF00"/>
                </a:solidFill>
              </a:rPr>
              <a:t> 天如何提高存活率？</a:t>
            </a:r>
          </a:p>
        </p:txBody>
      </p:sp>
      <p:sp>
        <p:nvSpPr>
          <p:cNvPr id="32" name="文本框 31">
            <a:extLst>
              <a:ext uri="{FF2B5EF4-FFF2-40B4-BE49-F238E27FC236}">
                <a16:creationId xmlns:a16="http://schemas.microsoft.com/office/drawing/2014/main" id="{BFF0B244-7750-DC42-AE80-C79416619D32}"/>
              </a:ext>
            </a:extLst>
          </p:cNvPr>
          <p:cNvSpPr txBox="1"/>
          <p:nvPr/>
        </p:nvSpPr>
        <p:spPr>
          <a:xfrm>
            <a:off x="7400783" y="4193626"/>
            <a:ext cx="4693246" cy="1891287"/>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zh-CN" altLang="en-US" sz="2000" dirty="0">
                <a:solidFill>
                  <a:schemeClr val="bg1"/>
                </a:solidFill>
              </a:rPr>
              <a:t>不要过早站队</a:t>
            </a:r>
            <a:endParaRPr lang="en-US" altLang="zh-CN" sz="2000" dirty="0">
              <a:solidFill>
                <a:schemeClr val="bg1"/>
              </a:solidFill>
            </a:endParaRPr>
          </a:p>
          <a:p>
            <a:pPr marL="342900" indent="-342900">
              <a:lnSpc>
                <a:spcPct val="150000"/>
              </a:lnSpc>
              <a:buFont typeface="Arial" panose="020B0604020202020204" pitchFamily="34" charset="0"/>
              <a:buChar char="•"/>
            </a:pPr>
            <a:r>
              <a:rPr lang="zh-CN" altLang="en-US" sz="2000" dirty="0">
                <a:solidFill>
                  <a:schemeClr val="bg1"/>
                </a:solidFill>
              </a:rPr>
              <a:t>不要塑造神职身份</a:t>
            </a:r>
            <a:endParaRPr lang="en-US" altLang="zh-CN" sz="2000" dirty="0">
              <a:solidFill>
                <a:schemeClr val="bg1"/>
              </a:solidFill>
            </a:endParaRPr>
          </a:p>
          <a:p>
            <a:pPr marL="342900" indent="-342900">
              <a:lnSpc>
                <a:spcPct val="150000"/>
              </a:lnSpc>
              <a:buFont typeface="Arial" panose="020B0604020202020204" pitchFamily="34" charset="0"/>
              <a:buChar char="•"/>
            </a:pPr>
            <a:r>
              <a:rPr lang="zh-CN" altLang="en-US" sz="2000" dirty="0">
                <a:solidFill>
                  <a:schemeClr val="bg1"/>
                </a:solidFill>
              </a:rPr>
              <a:t>不要怼下家</a:t>
            </a:r>
            <a:endParaRPr lang="en-US" altLang="zh-CN" sz="2000" dirty="0">
              <a:solidFill>
                <a:schemeClr val="bg1"/>
              </a:solidFill>
            </a:endParaRPr>
          </a:p>
          <a:p>
            <a:pPr marL="342900" indent="-342900">
              <a:lnSpc>
                <a:spcPct val="150000"/>
              </a:lnSpc>
              <a:buFont typeface="Arial" panose="020B0604020202020204" pitchFamily="34" charset="0"/>
              <a:buChar char="•"/>
            </a:pPr>
            <a:endParaRPr lang="en-US" altLang="zh-CN" sz="2000" dirty="0">
              <a:solidFill>
                <a:schemeClr val="bg1"/>
              </a:solidFill>
            </a:endParaRPr>
          </a:p>
        </p:txBody>
      </p:sp>
    </p:spTree>
    <p:extLst>
      <p:ext uri="{BB962C8B-B14F-4D97-AF65-F5344CB8AC3E}">
        <p14:creationId xmlns:p14="http://schemas.microsoft.com/office/powerpoint/2010/main" val="3363964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好人</a:t>
            </a:r>
            <a:endParaRPr lang="en-US" altLang="zh-CN" sz="3600" b="1" dirty="0">
              <a:solidFill>
                <a:schemeClr val="bg1"/>
              </a:solidFill>
            </a:endParaRPr>
          </a:p>
          <a:p>
            <a:pPr algn="ctr"/>
            <a:r>
              <a:rPr lang="zh-CN" altLang="en-US" sz="3600" b="1" dirty="0">
                <a:solidFill>
                  <a:schemeClr val="bg1"/>
                </a:solidFill>
              </a:rPr>
              <a:t>阵营</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230423" y="6328417"/>
            <a:ext cx="2713076" cy="369332"/>
          </a:xfrm>
          <a:prstGeom prst="rect">
            <a:avLst/>
          </a:prstGeom>
          <a:noFill/>
        </p:spPr>
        <p:txBody>
          <a:bodyPr wrap="square" rtlCol="0">
            <a:spAutoFit/>
          </a:bodyPr>
          <a:lstStyle/>
          <a:p>
            <a:pPr algn="ctr"/>
            <a:r>
              <a:rPr lang="zh-CN" altLang="en-US" dirty="0"/>
              <a:t>狼人博弈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04E92CB4-6B0F-B242-940F-7A08B25998AC}"/>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狼</a:t>
            </a:r>
          </a:p>
        </p:txBody>
      </p:sp>
      <p:sp>
        <p:nvSpPr>
          <p:cNvPr id="34" name="文本框 33">
            <a:extLst>
              <a:ext uri="{FF2B5EF4-FFF2-40B4-BE49-F238E27FC236}">
                <a16:creationId xmlns:a16="http://schemas.microsoft.com/office/drawing/2014/main" id="{10CC64FF-1A02-8C40-9990-1D630FD4D5EF}"/>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rgbClr val="FFFF00"/>
                </a:solidFill>
              </a:rPr>
              <a:t>神</a:t>
            </a:r>
          </a:p>
        </p:txBody>
      </p:sp>
      <p:sp>
        <p:nvSpPr>
          <p:cNvPr id="41" name="文本框 40">
            <a:extLst>
              <a:ext uri="{FF2B5EF4-FFF2-40B4-BE49-F238E27FC236}">
                <a16:creationId xmlns:a16="http://schemas.microsoft.com/office/drawing/2014/main" id="{49DF58B5-5140-5340-9926-AF3590C1270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rgbClr val="FFFF00"/>
                </a:solidFill>
              </a:rPr>
              <a:t>民</a:t>
            </a:r>
          </a:p>
        </p:txBody>
      </p:sp>
      <p:graphicFrame>
        <p:nvGraphicFramePr>
          <p:cNvPr id="3" name="表格 2">
            <a:extLst>
              <a:ext uri="{FF2B5EF4-FFF2-40B4-BE49-F238E27FC236}">
                <a16:creationId xmlns:a16="http://schemas.microsoft.com/office/drawing/2014/main" id="{542073DE-896B-284A-A8A4-B41681CE5F40}"/>
              </a:ext>
            </a:extLst>
          </p:cNvPr>
          <p:cNvGraphicFramePr>
            <a:graphicFrameLocks noGrp="1"/>
          </p:cNvGraphicFramePr>
          <p:nvPr>
            <p:extLst>
              <p:ext uri="{D42A27DB-BD31-4B8C-83A1-F6EECF244321}">
                <p14:modId xmlns:p14="http://schemas.microsoft.com/office/powerpoint/2010/main" val="1978199689"/>
              </p:ext>
            </p:extLst>
          </p:nvPr>
        </p:nvGraphicFramePr>
        <p:xfrm>
          <a:off x="6448097" y="587662"/>
          <a:ext cx="5141922" cy="4717432"/>
        </p:xfrm>
        <a:graphic>
          <a:graphicData uri="http://schemas.openxmlformats.org/drawingml/2006/table">
            <a:tbl>
              <a:tblPr bandRow="1">
                <a:tableStyleId>{ED083AE6-46FA-4A59-8FB0-9F97EB10719F}</a:tableStyleId>
              </a:tblPr>
              <a:tblGrid>
                <a:gridCol w="1235632">
                  <a:extLst>
                    <a:ext uri="{9D8B030D-6E8A-4147-A177-3AD203B41FA5}">
                      <a16:colId xmlns:a16="http://schemas.microsoft.com/office/drawing/2014/main" val="553619984"/>
                    </a:ext>
                  </a:extLst>
                </a:gridCol>
                <a:gridCol w="2192316">
                  <a:extLst>
                    <a:ext uri="{9D8B030D-6E8A-4147-A177-3AD203B41FA5}">
                      <a16:colId xmlns:a16="http://schemas.microsoft.com/office/drawing/2014/main" val="2805912638"/>
                    </a:ext>
                  </a:extLst>
                </a:gridCol>
                <a:gridCol w="1713974">
                  <a:extLst>
                    <a:ext uri="{9D8B030D-6E8A-4147-A177-3AD203B41FA5}">
                      <a16:colId xmlns:a16="http://schemas.microsoft.com/office/drawing/2014/main" val="3589576799"/>
                    </a:ext>
                  </a:extLst>
                </a:gridCol>
              </a:tblGrid>
              <a:tr h="1179358">
                <a:tc>
                  <a:txBody>
                    <a:bodyPr/>
                    <a:lstStyle/>
                    <a:p>
                      <a:pPr algn="ctr"/>
                      <a:r>
                        <a:rPr lang="zh-CN" altLang="en-US" sz="2800" dirty="0">
                          <a:solidFill>
                            <a:schemeClr val="bg1"/>
                          </a:solidFill>
                        </a:rPr>
                        <a:t>身份</a:t>
                      </a:r>
                    </a:p>
                  </a:txBody>
                  <a:tcPr anchor="ctr"/>
                </a:tc>
                <a:tc>
                  <a:txBody>
                    <a:bodyPr/>
                    <a:lstStyle/>
                    <a:p>
                      <a:pPr algn="ctr"/>
                      <a:r>
                        <a:rPr lang="zh-CN" altLang="en-US" sz="2800" dirty="0">
                          <a:solidFill>
                            <a:schemeClr val="bg1"/>
                          </a:solidFill>
                        </a:rPr>
                        <a:t>作用</a:t>
                      </a:r>
                    </a:p>
                  </a:txBody>
                  <a:tcPr anchor="ctr"/>
                </a:tc>
                <a:tc>
                  <a:txBody>
                    <a:bodyPr/>
                    <a:lstStyle/>
                    <a:p>
                      <a:pPr algn="ctr"/>
                      <a:r>
                        <a:rPr lang="zh-CN" altLang="en-US" sz="2800" dirty="0">
                          <a:solidFill>
                            <a:schemeClr val="bg1"/>
                          </a:solidFill>
                        </a:rPr>
                        <a:t>目的</a:t>
                      </a:r>
                    </a:p>
                  </a:txBody>
                  <a:tcPr anchor="ctr"/>
                </a:tc>
                <a:extLst>
                  <a:ext uri="{0D108BD9-81ED-4DB2-BD59-A6C34878D82A}">
                    <a16:rowId xmlns:a16="http://schemas.microsoft.com/office/drawing/2014/main" val="4256715739"/>
                  </a:ext>
                </a:extLst>
              </a:tr>
              <a:tr h="1179358">
                <a:tc>
                  <a:txBody>
                    <a:bodyPr/>
                    <a:lstStyle/>
                    <a:p>
                      <a:pPr algn="ctr"/>
                      <a:r>
                        <a:rPr lang="zh-CN" altLang="en-US" sz="2800" dirty="0">
                          <a:solidFill>
                            <a:schemeClr val="bg1"/>
                          </a:solidFill>
                        </a:rPr>
                        <a:t>神</a:t>
                      </a:r>
                    </a:p>
                  </a:txBody>
                  <a:tcPr anchor="ctr"/>
                </a:tc>
                <a:tc>
                  <a:txBody>
                    <a:bodyPr/>
                    <a:lstStyle/>
                    <a:p>
                      <a:pPr algn="ctr"/>
                      <a:r>
                        <a:rPr lang="zh-CN" altLang="en-US" sz="2800" dirty="0">
                          <a:solidFill>
                            <a:schemeClr val="bg1"/>
                          </a:solidFill>
                        </a:rPr>
                        <a:t>收集信息</a:t>
                      </a:r>
                      <a:endParaRPr lang="en-US" altLang="zh-CN" sz="2800" dirty="0">
                        <a:solidFill>
                          <a:schemeClr val="bg1"/>
                        </a:solidFill>
                      </a:endParaRPr>
                    </a:p>
                    <a:p>
                      <a:pPr algn="ctr"/>
                      <a:r>
                        <a:rPr lang="zh-CN" altLang="en-US" sz="2800" dirty="0">
                          <a:solidFill>
                            <a:schemeClr val="bg1"/>
                          </a:solidFill>
                        </a:rPr>
                        <a:t>（带节奏）</a:t>
                      </a:r>
                    </a:p>
                  </a:txBody>
                  <a:tcPr anchor="ctr"/>
                </a:tc>
                <a:tc>
                  <a:txBody>
                    <a:bodyPr/>
                    <a:lstStyle/>
                    <a:p>
                      <a:pPr algn="ctr"/>
                      <a:r>
                        <a:rPr lang="zh-CN" altLang="en-US" sz="2800" dirty="0">
                          <a:solidFill>
                            <a:schemeClr val="bg1"/>
                          </a:solidFill>
                        </a:rPr>
                        <a:t>扩大阵营</a:t>
                      </a:r>
                    </a:p>
                  </a:txBody>
                  <a:tcPr anchor="ctr"/>
                </a:tc>
                <a:extLst>
                  <a:ext uri="{0D108BD9-81ED-4DB2-BD59-A6C34878D82A}">
                    <a16:rowId xmlns:a16="http://schemas.microsoft.com/office/drawing/2014/main" val="528262352"/>
                  </a:ext>
                </a:extLst>
              </a:tr>
              <a:tr h="1179358">
                <a:tc>
                  <a:txBody>
                    <a:bodyPr/>
                    <a:lstStyle/>
                    <a:p>
                      <a:pPr algn="ctr"/>
                      <a:r>
                        <a:rPr lang="zh-CN" altLang="en-US" sz="2800" dirty="0">
                          <a:solidFill>
                            <a:schemeClr val="bg1"/>
                          </a:solidFill>
                        </a:rPr>
                        <a:t>民</a:t>
                      </a:r>
                    </a:p>
                  </a:txBody>
                  <a:tcPr anchor="ctr"/>
                </a:tc>
                <a:tc>
                  <a:txBody>
                    <a:bodyPr/>
                    <a:lstStyle/>
                    <a:p>
                      <a:pPr algn="ctr"/>
                      <a:r>
                        <a:rPr lang="zh-CN" altLang="en-US" sz="2800" dirty="0">
                          <a:solidFill>
                            <a:schemeClr val="bg1"/>
                          </a:solidFill>
                        </a:rPr>
                        <a:t>确保神存活</a:t>
                      </a:r>
                      <a:endParaRPr lang="en-US" altLang="zh-CN" sz="2800" dirty="0">
                        <a:solidFill>
                          <a:schemeClr val="bg1"/>
                        </a:solidFill>
                      </a:endParaRPr>
                    </a:p>
                    <a:p>
                      <a:pPr algn="ctr"/>
                      <a:r>
                        <a:rPr lang="zh-CN" altLang="en-US" sz="2800" dirty="0">
                          <a:solidFill>
                            <a:schemeClr val="bg1"/>
                          </a:solidFill>
                        </a:rPr>
                        <a:t>（挡刀）</a:t>
                      </a:r>
                    </a:p>
                  </a:txBody>
                  <a:tcPr anchor="ctr"/>
                </a:tc>
                <a:tc>
                  <a:txBody>
                    <a:bodyPr/>
                    <a:lstStyle/>
                    <a:p>
                      <a:pPr algn="ctr"/>
                      <a:r>
                        <a:rPr lang="zh-CN" altLang="en-US" sz="2800" dirty="0">
                          <a:solidFill>
                            <a:schemeClr val="bg1"/>
                          </a:solidFill>
                        </a:rPr>
                        <a:t>收集信息</a:t>
                      </a:r>
                    </a:p>
                  </a:txBody>
                  <a:tcPr anchor="ctr"/>
                </a:tc>
                <a:extLst>
                  <a:ext uri="{0D108BD9-81ED-4DB2-BD59-A6C34878D82A}">
                    <a16:rowId xmlns:a16="http://schemas.microsoft.com/office/drawing/2014/main" val="3710871308"/>
                  </a:ext>
                </a:extLst>
              </a:tr>
              <a:tr h="1179358">
                <a:tc>
                  <a:txBody>
                    <a:bodyPr/>
                    <a:lstStyle/>
                    <a:p>
                      <a:pPr algn="ctr"/>
                      <a:r>
                        <a:rPr lang="zh-CN" altLang="en-US" sz="2800" dirty="0">
                          <a:solidFill>
                            <a:schemeClr val="bg1"/>
                          </a:solidFill>
                        </a:rPr>
                        <a:t>民</a:t>
                      </a:r>
                    </a:p>
                  </a:txBody>
                  <a:tcPr anchor="ctr"/>
                </a:tc>
                <a:tc>
                  <a:txBody>
                    <a:bodyPr/>
                    <a:lstStyle/>
                    <a:p>
                      <a:pPr algn="ctr"/>
                      <a:r>
                        <a:rPr lang="zh-CN" altLang="en-US" sz="2800" dirty="0">
                          <a:solidFill>
                            <a:schemeClr val="bg1"/>
                          </a:solidFill>
                        </a:rPr>
                        <a:t>确保己存活</a:t>
                      </a:r>
                    </a:p>
                  </a:txBody>
                  <a:tcPr anchor="ctr"/>
                </a:tc>
                <a:tc>
                  <a:txBody>
                    <a:bodyPr/>
                    <a:lstStyle/>
                    <a:p>
                      <a:pPr algn="ctr"/>
                      <a:r>
                        <a:rPr lang="zh-CN" altLang="en-US" sz="2800" dirty="0">
                          <a:solidFill>
                            <a:schemeClr val="bg1"/>
                          </a:solidFill>
                        </a:rPr>
                        <a:t>保持人数优势</a:t>
                      </a:r>
                    </a:p>
                  </a:txBody>
                  <a:tcPr anchor="ctr"/>
                </a:tc>
                <a:extLst>
                  <a:ext uri="{0D108BD9-81ED-4DB2-BD59-A6C34878D82A}">
                    <a16:rowId xmlns:a16="http://schemas.microsoft.com/office/drawing/2014/main" val="2549594722"/>
                  </a:ext>
                </a:extLst>
              </a:tr>
            </a:tbl>
          </a:graphicData>
        </a:graphic>
      </p:graphicFrame>
    </p:spTree>
    <p:extLst>
      <p:ext uri="{BB962C8B-B14F-4D97-AF65-F5344CB8AC3E}">
        <p14:creationId xmlns:p14="http://schemas.microsoft.com/office/powerpoint/2010/main" val="21699865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好人</a:t>
            </a:r>
            <a:endParaRPr lang="en-US" altLang="zh-CN" sz="3600" b="1" dirty="0">
              <a:solidFill>
                <a:schemeClr val="bg1"/>
              </a:solidFill>
            </a:endParaRPr>
          </a:p>
          <a:p>
            <a:pPr algn="ctr"/>
            <a:r>
              <a:rPr lang="zh-CN" altLang="en-US" sz="3600" b="1" dirty="0">
                <a:solidFill>
                  <a:schemeClr val="bg1"/>
                </a:solidFill>
              </a:rPr>
              <a:t>阵营</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230423" y="6328417"/>
            <a:ext cx="2713076" cy="369332"/>
          </a:xfrm>
          <a:prstGeom prst="rect">
            <a:avLst/>
          </a:prstGeom>
          <a:noFill/>
        </p:spPr>
        <p:txBody>
          <a:bodyPr wrap="square" rtlCol="0">
            <a:spAutoFit/>
          </a:bodyPr>
          <a:lstStyle/>
          <a:p>
            <a:pPr algn="ctr"/>
            <a:r>
              <a:rPr lang="zh-CN" altLang="en-US" dirty="0"/>
              <a:t>狼人博弈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04E92CB4-6B0F-B242-940F-7A08B25998AC}"/>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狼</a:t>
            </a:r>
          </a:p>
        </p:txBody>
      </p:sp>
      <p:sp>
        <p:nvSpPr>
          <p:cNvPr id="34" name="文本框 33">
            <a:extLst>
              <a:ext uri="{FF2B5EF4-FFF2-40B4-BE49-F238E27FC236}">
                <a16:creationId xmlns:a16="http://schemas.microsoft.com/office/drawing/2014/main" id="{10CC64FF-1A02-8C40-9990-1D630FD4D5EF}"/>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rgbClr val="FFFF00"/>
                </a:solidFill>
              </a:rPr>
              <a:t>神</a:t>
            </a:r>
          </a:p>
        </p:txBody>
      </p:sp>
      <p:sp>
        <p:nvSpPr>
          <p:cNvPr id="41" name="文本框 40">
            <a:extLst>
              <a:ext uri="{FF2B5EF4-FFF2-40B4-BE49-F238E27FC236}">
                <a16:creationId xmlns:a16="http://schemas.microsoft.com/office/drawing/2014/main" id="{49DF58B5-5140-5340-9926-AF3590C1270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民</a:t>
            </a:r>
          </a:p>
        </p:txBody>
      </p:sp>
      <p:sp>
        <p:nvSpPr>
          <p:cNvPr id="24" name="文本框 23">
            <a:extLst>
              <a:ext uri="{FF2B5EF4-FFF2-40B4-BE49-F238E27FC236}">
                <a16:creationId xmlns:a16="http://schemas.microsoft.com/office/drawing/2014/main" id="{36F963B1-2740-1744-82CF-8FF6CFE93635}"/>
              </a:ext>
            </a:extLst>
          </p:cNvPr>
          <p:cNvSpPr txBox="1"/>
          <p:nvPr/>
        </p:nvSpPr>
        <p:spPr>
          <a:xfrm>
            <a:off x="6171076" y="523934"/>
            <a:ext cx="1176782" cy="584775"/>
          </a:xfrm>
          <a:prstGeom prst="rect">
            <a:avLst/>
          </a:prstGeom>
          <a:noFill/>
        </p:spPr>
        <p:txBody>
          <a:bodyPr wrap="square" rtlCol="0">
            <a:spAutoFit/>
          </a:bodyPr>
          <a:lstStyle/>
          <a:p>
            <a:r>
              <a:rPr lang="zh-CN" altLang="en-US" sz="3200" b="1" dirty="0">
                <a:solidFill>
                  <a:schemeClr val="bg1"/>
                </a:solidFill>
              </a:rPr>
              <a:t>情景：</a:t>
            </a:r>
          </a:p>
        </p:txBody>
      </p:sp>
      <p:sp>
        <p:nvSpPr>
          <p:cNvPr id="27" name="文本框 26">
            <a:extLst>
              <a:ext uri="{FF2B5EF4-FFF2-40B4-BE49-F238E27FC236}">
                <a16:creationId xmlns:a16="http://schemas.microsoft.com/office/drawing/2014/main" id="{1256FF99-D0EC-304E-BA84-56FD79F6151A}"/>
              </a:ext>
            </a:extLst>
          </p:cNvPr>
          <p:cNvSpPr txBox="1"/>
          <p:nvPr/>
        </p:nvSpPr>
        <p:spPr>
          <a:xfrm>
            <a:off x="7400783" y="612299"/>
            <a:ext cx="4693246" cy="967957"/>
          </a:xfrm>
          <a:prstGeom prst="rect">
            <a:avLst/>
          </a:prstGeom>
          <a:noFill/>
        </p:spPr>
        <p:txBody>
          <a:bodyPr wrap="square" rtlCol="0">
            <a:spAutoFit/>
          </a:bodyPr>
          <a:lstStyle/>
          <a:p>
            <a:pPr>
              <a:lnSpc>
                <a:spcPct val="150000"/>
              </a:lnSpc>
            </a:pPr>
            <a:r>
              <a:rPr lang="zh-CN" altLang="en-US" sz="2000" dirty="0">
                <a:solidFill>
                  <a:schemeClr val="bg1"/>
                </a:solidFill>
              </a:rPr>
              <a:t>你是 </a:t>
            </a:r>
            <a:r>
              <a:rPr lang="en-US" altLang="zh-CN" sz="2000" dirty="0">
                <a:solidFill>
                  <a:schemeClr val="bg1"/>
                </a:solidFill>
              </a:rPr>
              <a:t>4</a:t>
            </a:r>
            <a:r>
              <a:rPr lang="zh-CN" altLang="en-US" sz="2000" dirty="0">
                <a:solidFill>
                  <a:schemeClr val="bg1"/>
                </a:solidFill>
              </a:rPr>
              <a:t> 号预言家</a:t>
            </a:r>
            <a:endParaRPr lang="en-US" altLang="zh-CN" sz="2000" dirty="0">
              <a:solidFill>
                <a:schemeClr val="bg1"/>
              </a:solidFill>
            </a:endParaRPr>
          </a:p>
          <a:p>
            <a:pPr>
              <a:lnSpc>
                <a:spcPct val="150000"/>
              </a:lnSpc>
            </a:pPr>
            <a:r>
              <a:rPr lang="zh-CN" altLang="en-US" sz="2000" dirty="0">
                <a:solidFill>
                  <a:schemeClr val="bg1"/>
                </a:solidFill>
              </a:rPr>
              <a:t>你在第 </a:t>
            </a:r>
            <a:r>
              <a:rPr lang="en-US" altLang="zh-CN" sz="2000" dirty="0">
                <a:solidFill>
                  <a:schemeClr val="bg1"/>
                </a:solidFill>
              </a:rPr>
              <a:t>1</a:t>
            </a:r>
            <a:r>
              <a:rPr lang="zh-CN" altLang="en-US" sz="2000" dirty="0">
                <a:solidFill>
                  <a:schemeClr val="bg1"/>
                </a:solidFill>
              </a:rPr>
              <a:t> 天晚上验到 </a:t>
            </a:r>
            <a:r>
              <a:rPr lang="en-US" altLang="zh-CN" sz="2000" dirty="0">
                <a:solidFill>
                  <a:schemeClr val="bg1"/>
                </a:solidFill>
              </a:rPr>
              <a:t>1</a:t>
            </a:r>
            <a:r>
              <a:rPr lang="zh-CN" altLang="en-US" sz="2000" dirty="0">
                <a:solidFill>
                  <a:schemeClr val="bg1"/>
                </a:solidFill>
              </a:rPr>
              <a:t> 号是狼</a:t>
            </a:r>
            <a:endParaRPr lang="en-US" altLang="zh-CN" sz="2000" dirty="0">
              <a:solidFill>
                <a:schemeClr val="bg1"/>
              </a:solidFill>
            </a:endParaRPr>
          </a:p>
        </p:txBody>
      </p:sp>
      <p:sp>
        <p:nvSpPr>
          <p:cNvPr id="30" name="文本框 29">
            <a:extLst>
              <a:ext uri="{FF2B5EF4-FFF2-40B4-BE49-F238E27FC236}">
                <a16:creationId xmlns:a16="http://schemas.microsoft.com/office/drawing/2014/main" id="{D0B65E23-DD29-024E-BE5F-351CE689D320}"/>
              </a:ext>
            </a:extLst>
          </p:cNvPr>
          <p:cNvSpPr txBox="1"/>
          <p:nvPr/>
        </p:nvSpPr>
        <p:spPr>
          <a:xfrm>
            <a:off x="6171075" y="3661621"/>
            <a:ext cx="1176782" cy="584775"/>
          </a:xfrm>
          <a:prstGeom prst="rect">
            <a:avLst/>
          </a:prstGeom>
          <a:noFill/>
        </p:spPr>
        <p:txBody>
          <a:bodyPr wrap="square" rtlCol="0">
            <a:spAutoFit/>
          </a:bodyPr>
          <a:lstStyle/>
          <a:p>
            <a:r>
              <a:rPr lang="zh-CN" altLang="en-US" sz="3200" b="1" dirty="0">
                <a:solidFill>
                  <a:schemeClr val="bg1"/>
                </a:solidFill>
              </a:rPr>
              <a:t>问题：</a:t>
            </a:r>
          </a:p>
        </p:txBody>
      </p:sp>
      <p:sp>
        <p:nvSpPr>
          <p:cNvPr id="32" name="文本框 31">
            <a:extLst>
              <a:ext uri="{FF2B5EF4-FFF2-40B4-BE49-F238E27FC236}">
                <a16:creationId xmlns:a16="http://schemas.microsoft.com/office/drawing/2014/main" id="{CC04C83A-7C4F-A248-BD2A-98BEBD970BF0}"/>
              </a:ext>
            </a:extLst>
          </p:cNvPr>
          <p:cNvSpPr txBox="1"/>
          <p:nvPr/>
        </p:nvSpPr>
        <p:spPr>
          <a:xfrm>
            <a:off x="7400783" y="3726379"/>
            <a:ext cx="4693246" cy="501291"/>
          </a:xfrm>
          <a:prstGeom prst="rect">
            <a:avLst/>
          </a:prstGeom>
          <a:noFill/>
        </p:spPr>
        <p:txBody>
          <a:bodyPr wrap="square" rtlCol="0">
            <a:spAutoFit/>
          </a:bodyPr>
          <a:lstStyle/>
          <a:p>
            <a:pPr>
              <a:lnSpc>
                <a:spcPct val="150000"/>
              </a:lnSpc>
            </a:pPr>
            <a:r>
              <a:rPr lang="zh-CN" altLang="en-US" sz="2000" dirty="0">
                <a:solidFill>
                  <a:schemeClr val="bg1"/>
                </a:solidFill>
              </a:rPr>
              <a:t>你想带节奏弄死 </a:t>
            </a:r>
            <a:r>
              <a:rPr lang="en-US" altLang="zh-CN" sz="2000" dirty="0">
                <a:solidFill>
                  <a:schemeClr val="bg1"/>
                </a:solidFill>
              </a:rPr>
              <a:t>1</a:t>
            </a:r>
            <a:r>
              <a:rPr lang="zh-CN" altLang="en-US" sz="2000" dirty="0">
                <a:solidFill>
                  <a:schemeClr val="bg1"/>
                </a:solidFill>
              </a:rPr>
              <a:t> 号，你应该怎样做？</a:t>
            </a:r>
            <a:endParaRPr lang="en-US" altLang="zh-CN" sz="2000" dirty="0">
              <a:solidFill>
                <a:schemeClr val="bg1"/>
              </a:solidFill>
            </a:endParaRPr>
          </a:p>
        </p:txBody>
      </p:sp>
      <p:sp>
        <p:nvSpPr>
          <p:cNvPr id="33" name="文本框 32">
            <a:extLst>
              <a:ext uri="{FF2B5EF4-FFF2-40B4-BE49-F238E27FC236}">
                <a16:creationId xmlns:a16="http://schemas.microsoft.com/office/drawing/2014/main" id="{F0B6E53E-DB92-4945-A613-5DD795196F08}"/>
              </a:ext>
            </a:extLst>
          </p:cNvPr>
          <p:cNvSpPr txBox="1"/>
          <p:nvPr/>
        </p:nvSpPr>
        <p:spPr>
          <a:xfrm>
            <a:off x="6171076" y="1991049"/>
            <a:ext cx="1176782" cy="584775"/>
          </a:xfrm>
          <a:prstGeom prst="rect">
            <a:avLst/>
          </a:prstGeom>
          <a:noFill/>
        </p:spPr>
        <p:txBody>
          <a:bodyPr wrap="square" rtlCol="0">
            <a:spAutoFit/>
          </a:bodyPr>
          <a:lstStyle/>
          <a:p>
            <a:r>
              <a:rPr lang="zh-CN" altLang="en-US" sz="3200" b="1" dirty="0">
                <a:solidFill>
                  <a:schemeClr val="bg1"/>
                </a:solidFill>
              </a:rPr>
              <a:t>假设：</a:t>
            </a:r>
          </a:p>
        </p:txBody>
      </p:sp>
      <p:sp>
        <p:nvSpPr>
          <p:cNvPr id="35" name="文本框 34">
            <a:extLst>
              <a:ext uri="{FF2B5EF4-FFF2-40B4-BE49-F238E27FC236}">
                <a16:creationId xmlns:a16="http://schemas.microsoft.com/office/drawing/2014/main" id="{8E8F62E8-E264-E34D-913C-C102CE18CB62}"/>
              </a:ext>
            </a:extLst>
          </p:cNvPr>
          <p:cNvSpPr txBox="1"/>
          <p:nvPr/>
        </p:nvSpPr>
        <p:spPr>
          <a:xfrm>
            <a:off x="7400783" y="2079414"/>
            <a:ext cx="4693246" cy="962956"/>
          </a:xfrm>
          <a:prstGeom prst="rect">
            <a:avLst/>
          </a:prstGeom>
          <a:noFill/>
        </p:spPr>
        <p:txBody>
          <a:bodyPr wrap="square" rtlCol="0">
            <a:spAutoFit/>
          </a:bodyPr>
          <a:lstStyle/>
          <a:p>
            <a:pPr>
              <a:lnSpc>
                <a:spcPct val="150000"/>
              </a:lnSpc>
            </a:pPr>
            <a:r>
              <a:rPr lang="zh-CN" altLang="en-US" sz="2000" dirty="0">
                <a:solidFill>
                  <a:schemeClr val="bg1"/>
                </a:solidFill>
              </a:rPr>
              <a:t>你不想自曝身份</a:t>
            </a:r>
            <a:endParaRPr lang="en-US" altLang="zh-CN" sz="2000" dirty="0">
              <a:solidFill>
                <a:schemeClr val="bg1"/>
              </a:solidFill>
            </a:endParaRPr>
          </a:p>
          <a:p>
            <a:pPr>
              <a:lnSpc>
                <a:spcPct val="150000"/>
              </a:lnSpc>
            </a:pPr>
            <a:r>
              <a:rPr lang="zh-CN" altLang="en-US" sz="2000" dirty="0">
                <a:solidFill>
                  <a:schemeClr val="bg1"/>
                </a:solidFill>
              </a:rPr>
              <a:t>好人阵营都是聪明的、理性的</a:t>
            </a:r>
            <a:endParaRPr lang="en-US" altLang="zh-CN" sz="2000" dirty="0">
              <a:solidFill>
                <a:schemeClr val="bg1"/>
              </a:solidFill>
            </a:endParaRPr>
          </a:p>
        </p:txBody>
      </p:sp>
      <p:sp>
        <p:nvSpPr>
          <p:cNvPr id="2" name="矩形 1">
            <a:extLst>
              <a:ext uri="{FF2B5EF4-FFF2-40B4-BE49-F238E27FC236}">
                <a16:creationId xmlns:a16="http://schemas.microsoft.com/office/drawing/2014/main" id="{45BF6D94-0CEA-E34B-8420-98C6399B7EC7}"/>
              </a:ext>
            </a:extLst>
          </p:cNvPr>
          <p:cNvSpPr/>
          <p:nvPr/>
        </p:nvSpPr>
        <p:spPr>
          <a:xfrm>
            <a:off x="7347857" y="4617639"/>
            <a:ext cx="4355479" cy="830997"/>
          </a:xfrm>
          <a:prstGeom prst="rect">
            <a:avLst/>
          </a:prstGeom>
          <a:ln>
            <a:solidFill>
              <a:schemeClr val="accent4">
                <a:lumMod val="60000"/>
                <a:lumOff val="40000"/>
              </a:schemeClr>
            </a:solidFill>
          </a:ln>
        </p:spPr>
        <p:txBody>
          <a:bodyPr wrap="square">
            <a:spAutoFit/>
          </a:bodyPr>
          <a:lstStyle/>
          <a:p>
            <a:r>
              <a:rPr lang="en-US" altLang="zh-CN" sz="2400" dirty="0">
                <a:solidFill>
                  <a:srgbClr val="FFFF00"/>
                </a:solidFill>
              </a:rPr>
              <a:t>1</a:t>
            </a:r>
            <a:r>
              <a:rPr lang="zh-CN" altLang="en-US" sz="2400" dirty="0">
                <a:solidFill>
                  <a:srgbClr val="FFFF00"/>
                </a:solidFill>
              </a:rPr>
              <a:t> 号这次发言没有用人格担保，</a:t>
            </a:r>
            <a:endParaRPr lang="en-US" altLang="zh-CN" sz="2400" dirty="0">
              <a:solidFill>
                <a:srgbClr val="FFFF00"/>
              </a:solidFill>
            </a:endParaRPr>
          </a:p>
          <a:p>
            <a:r>
              <a:rPr lang="zh-CN" altLang="en-US" sz="2400" dirty="0">
                <a:solidFill>
                  <a:srgbClr val="FFFF00"/>
                </a:solidFill>
              </a:rPr>
              <a:t>我怀疑他是狼</a:t>
            </a:r>
          </a:p>
        </p:txBody>
      </p:sp>
      <p:sp>
        <p:nvSpPr>
          <p:cNvPr id="37" name="矩形 36">
            <a:extLst>
              <a:ext uri="{FF2B5EF4-FFF2-40B4-BE49-F238E27FC236}">
                <a16:creationId xmlns:a16="http://schemas.microsoft.com/office/drawing/2014/main" id="{5AAFC4E6-A6D7-7D4A-AFE6-069455B402CF}"/>
              </a:ext>
            </a:extLst>
          </p:cNvPr>
          <p:cNvSpPr/>
          <p:nvPr/>
        </p:nvSpPr>
        <p:spPr>
          <a:xfrm>
            <a:off x="6660930" y="4432736"/>
            <a:ext cx="5433099" cy="1569660"/>
          </a:xfrm>
          <a:prstGeom prst="rect">
            <a:avLst/>
          </a:prstGeom>
          <a:ln>
            <a:solidFill>
              <a:schemeClr val="accent4">
                <a:lumMod val="60000"/>
                <a:lumOff val="40000"/>
              </a:schemeClr>
            </a:solidFill>
          </a:ln>
        </p:spPr>
        <p:txBody>
          <a:bodyPr wrap="square">
            <a:spAutoFit/>
          </a:bodyPr>
          <a:lstStyle/>
          <a:p>
            <a:pPr algn="ctr"/>
            <a:endParaRPr lang="en-US" altLang="zh-CN" sz="2400" dirty="0">
              <a:solidFill>
                <a:srgbClr val="FFFF00"/>
              </a:solidFill>
            </a:endParaRPr>
          </a:p>
          <a:p>
            <a:pPr algn="ctr"/>
            <a:endParaRPr lang="en-US" altLang="zh-CN" sz="2400" dirty="0">
              <a:solidFill>
                <a:srgbClr val="FFFF00"/>
              </a:solidFill>
            </a:endParaRPr>
          </a:p>
          <a:p>
            <a:pPr algn="ctr"/>
            <a:endParaRPr lang="en-US" altLang="zh-CN" sz="2400" dirty="0">
              <a:solidFill>
                <a:srgbClr val="FFFF00"/>
              </a:solidFill>
            </a:endParaRPr>
          </a:p>
          <a:p>
            <a:pPr algn="ctr"/>
            <a:r>
              <a:rPr lang="zh-CN" altLang="en-US" sz="2400" dirty="0">
                <a:solidFill>
                  <a:srgbClr val="FFFF00"/>
                </a:solidFill>
              </a:rPr>
              <a:t>我没有更多信息，但我是有身份的人</a:t>
            </a:r>
          </a:p>
        </p:txBody>
      </p:sp>
    </p:spTree>
    <p:extLst>
      <p:ext uri="{BB962C8B-B14F-4D97-AF65-F5344CB8AC3E}">
        <p14:creationId xmlns:p14="http://schemas.microsoft.com/office/powerpoint/2010/main" val="1491490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坏人</a:t>
            </a:r>
            <a:endParaRPr lang="en-US" altLang="zh-CN" sz="3600" b="1" dirty="0">
              <a:solidFill>
                <a:schemeClr val="bg1"/>
              </a:solidFill>
            </a:endParaRPr>
          </a:p>
          <a:p>
            <a:pPr algn="ctr"/>
            <a:r>
              <a:rPr lang="zh-CN" altLang="en-US" sz="3600" b="1" dirty="0">
                <a:solidFill>
                  <a:schemeClr val="bg1"/>
                </a:solidFill>
              </a:rPr>
              <a:t>阵营</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230423" y="6328417"/>
            <a:ext cx="2713076" cy="369332"/>
          </a:xfrm>
          <a:prstGeom prst="rect">
            <a:avLst/>
          </a:prstGeom>
          <a:noFill/>
        </p:spPr>
        <p:txBody>
          <a:bodyPr wrap="square" rtlCol="0">
            <a:spAutoFit/>
          </a:bodyPr>
          <a:lstStyle/>
          <a:p>
            <a:pPr algn="ctr"/>
            <a:r>
              <a:rPr lang="zh-CN" altLang="en-US" dirty="0"/>
              <a:t>狼人博弈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04E92CB4-6B0F-B242-940F-7A08B25998AC}"/>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rgbClr val="FFFF00"/>
                </a:solidFill>
              </a:rPr>
              <a:t>狼</a:t>
            </a:r>
          </a:p>
        </p:txBody>
      </p:sp>
      <p:sp>
        <p:nvSpPr>
          <p:cNvPr id="34" name="文本框 33">
            <a:extLst>
              <a:ext uri="{FF2B5EF4-FFF2-40B4-BE49-F238E27FC236}">
                <a16:creationId xmlns:a16="http://schemas.microsoft.com/office/drawing/2014/main" id="{10CC64FF-1A02-8C40-9990-1D630FD4D5EF}"/>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chemeClr val="bg1"/>
                </a:solidFill>
              </a:rPr>
              <a:t>神</a:t>
            </a:r>
          </a:p>
        </p:txBody>
      </p:sp>
      <p:sp>
        <p:nvSpPr>
          <p:cNvPr id="41" name="文本框 40">
            <a:extLst>
              <a:ext uri="{FF2B5EF4-FFF2-40B4-BE49-F238E27FC236}">
                <a16:creationId xmlns:a16="http://schemas.microsoft.com/office/drawing/2014/main" id="{49DF58B5-5140-5340-9926-AF3590C1270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民</a:t>
            </a:r>
          </a:p>
        </p:txBody>
      </p:sp>
      <p:sp>
        <p:nvSpPr>
          <p:cNvPr id="24" name="文本框 23">
            <a:extLst>
              <a:ext uri="{FF2B5EF4-FFF2-40B4-BE49-F238E27FC236}">
                <a16:creationId xmlns:a16="http://schemas.microsoft.com/office/drawing/2014/main" id="{0059B15F-3109-7546-9192-B7E0974ACA55}"/>
              </a:ext>
            </a:extLst>
          </p:cNvPr>
          <p:cNvSpPr txBox="1"/>
          <p:nvPr/>
        </p:nvSpPr>
        <p:spPr>
          <a:xfrm>
            <a:off x="6207652" y="523934"/>
            <a:ext cx="1176782" cy="584775"/>
          </a:xfrm>
          <a:prstGeom prst="rect">
            <a:avLst/>
          </a:prstGeom>
          <a:noFill/>
        </p:spPr>
        <p:txBody>
          <a:bodyPr wrap="square" rtlCol="0">
            <a:spAutoFit/>
          </a:bodyPr>
          <a:lstStyle/>
          <a:p>
            <a:r>
              <a:rPr lang="zh-CN" altLang="en-US" sz="3200" b="1" dirty="0">
                <a:solidFill>
                  <a:schemeClr val="bg1"/>
                </a:solidFill>
              </a:rPr>
              <a:t>优势：</a:t>
            </a:r>
          </a:p>
        </p:txBody>
      </p:sp>
      <p:sp>
        <p:nvSpPr>
          <p:cNvPr id="27" name="文本框 26">
            <a:extLst>
              <a:ext uri="{FF2B5EF4-FFF2-40B4-BE49-F238E27FC236}">
                <a16:creationId xmlns:a16="http://schemas.microsoft.com/office/drawing/2014/main" id="{03A40CBC-0CC4-1441-AACE-1F964B2F9474}"/>
              </a:ext>
            </a:extLst>
          </p:cNvPr>
          <p:cNvSpPr txBox="1"/>
          <p:nvPr/>
        </p:nvSpPr>
        <p:spPr>
          <a:xfrm>
            <a:off x="7400783" y="612299"/>
            <a:ext cx="4693246" cy="1886286"/>
          </a:xfrm>
          <a:prstGeom prst="rect">
            <a:avLst/>
          </a:prstGeom>
          <a:noFill/>
        </p:spPr>
        <p:txBody>
          <a:bodyPr wrap="square" rtlCol="0">
            <a:spAutoFit/>
          </a:bodyPr>
          <a:lstStyle/>
          <a:p>
            <a:pPr>
              <a:lnSpc>
                <a:spcPct val="150000"/>
              </a:lnSpc>
            </a:pPr>
            <a:r>
              <a:rPr lang="zh-CN" altLang="en-US" sz="2000" dirty="0">
                <a:solidFill>
                  <a:schemeClr val="bg1"/>
                </a:solidFill>
              </a:rPr>
              <a:t>掌握信息多、精准</a:t>
            </a:r>
            <a:endParaRPr lang="en-US" altLang="zh-CN" sz="2000" dirty="0">
              <a:solidFill>
                <a:schemeClr val="bg1"/>
              </a:solidFill>
            </a:endParaRPr>
          </a:p>
          <a:p>
            <a:pPr>
              <a:lnSpc>
                <a:spcPct val="150000"/>
              </a:lnSpc>
            </a:pPr>
            <a:r>
              <a:rPr lang="zh-CN" altLang="en-US" sz="2000" dirty="0">
                <a:solidFill>
                  <a:schemeClr val="bg1"/>
                </a:solidFill>
              </a:rPr>
              <a:t>有先手优势</a:t>
            </a:r>
            <a:endParaRPr lang="en-US" altLang="zh-CN" sz="2000" dirty="0">
              <a:solidFill>
                <a:schemeClr val="bg1"/>
              </a:solidFill>
            </a:endParaRPr>
          </a:p>
          <a:p>
            <a:pPr>
              <a:lnSpc>
                <a:spcPct val="150000"/>
              </a:lnSpc>
            </a:pPr>
            <a:r>
              <a:rPr lang="zh-CN" altLang="en-US" sz="2000" dirty="0">
                <a:solidFill>
                  <a:schemeClr val="bg1"/>
                </a:solidFill>
              </a:rPr>
              <a:t>每轮对局可额外活动 </a:t>
            </a:r>
            <a:r>
              <a:rPr lang="en-US" altLang="zh-CN" sz="2000" dirty="0">
                <a:solidFill>
                  <a:schemeClr val="bg1"/>
                </a:solidFill>
              </a:rPr>
              <a:t>1</a:t>
            </a:r>
            <a:r>
              <a:rPr lang="zh-CN" altLang="en-US" sz="2000" dirty="0">
                <a:solidFill>
                  <a:schemeClr val="bg1"/>
                </a:solidFill>
              </a:rPr>
              <a:t> 次</a:t>
            </a:r>
            <a:endParaRPr lang="en-US" altLang="zh-CN" sz="2000" dirty="0">
              <a:solidFill>
                <a:schemeClr val="bg1"/>
              </a:solidFill>
            </a:endParaRPr>
          </a:p>
          <a:p>
            <a:pPr>
              <a:lnSpc>
                <a:spcPct val="150000"/>
              </a:lnSpc>
            </a:pPr>
            <a:r>
              <a:rPr lang="zh-CN" altLang="en-US" sz="2000" dirty="0">
                <a:solidFill>
                  <a:schemeClr val="bg1"/>
                </a:solidFill>
              </a:rPr>
              <a:t>共谋</a:t>
            </a:r>
            <a:endParaRPr lang="en-US" altLang="zh-CN" sz="2000" dirty="0">
              <a:solidFill>
                <a:schemeClr val="bg1"/>
              </a:solidFill>
            </a:endParaRPr>
          </a:p>
        </p:txBody>
      </p:sp>
      <p:sp>
        <p:nvSpPr>
          <p:cNvPr id="28" name="文本框 27">
            <a:extLst>
              <a:ext uri="{FF2B5EF4-FFF2-40B4-BE49-F238E27FC236}">
                <a16:creationId xmlns:a16="http://schemas.microsoft.com/office/drawing/2014/main" id="{7B14BE89-3308-4B48-BAE7-28809BBA52D5}"/>
              </a:ext>
            </a:extLst>
          </p:cNvPr>
          <p:cNvSpPr txBox="1"/>
          <p:nvPr/>
        </p:nvSpPr>
        <p:spPr>
          <a:xfrm>
            <a:off x="6207652" y="2845594"/>
            <a:ext cx="1176782" cy="584775"/>
          </a:xfrm>
          <a:prstGeom prst="rect">
            <a:avLst/>
          </a:prstGeom>
          <a:noFill/>
        </p:spPr>
        <p:txBody>
          <a:bodyPr wrap="square" rtlCol="0">
            <a:spAutoFit/>
          </a:bodyPr>
          <a:lstStyle/>
          <a:p>
            <a:r>
              <a:rPr lang="zh-CN" altLang="en-US" sz="3200" b="1" dirty="0">
                <a:solidFill>
                  <a:schemeClr val="bg1"/>
                </a:solidFill>
              </a:rPr>
              <a:t>劣势：</a:t>
            </a:r>
          </a:p>
        </p:txBody>
      </p:sp>
      <p:sp>
        <p:nvSpPr>
          <p:cNvPr id="29" name="文本框 28">
            <a:extLst>
              <a:ext uri="{FF2B5EF4-FFF2-40B4-BE49-F238E27FC236}">
                <a16:creationId xmlns:a16="http://schemas.microsoft.com/office/drawing/2014/main" id="{F51C6FA8-F986-E447-B800-AF354AF5F89F}"/>
              </a:ext>
            </a:extLst>
          </p:cNvPr>
          <p:cNvSpPr txBox="1"/>
          <p:nvPr/>
        </p:nvSpPr>
        <p:spPr>
          <a:xfrm>
            <a:off x="7400783" y="2933959"/>
            <a:ext cx="4693246" cy="506292"/>
          </a:xfrm>
          <a:prstGeom prst="rect">
            <a:avLst/>
          </a:prstGeom>
          <a:noFill/>
        </p:spPr>
        <p:txBody>
          <a:bodyPr wrap="square" rtlCol="0">
            <a:spAutoFit/>
          </a:bodyPr>
          <a:lstStyle/>
          <a:p>
            <a:pPr>
              <a:lnSpc>
                <a:spcPct val="150000"/>
              </a:lnSpc>
            </a:pPr>
            <a:r>
              <a:rPr lang="zh-CN" altLang="en-US" sz="2000" dirty="0">
                <a:solidFill>
                  <a:schemeClr val="bg1"/>
                </a:solidFill>
              </a:rPr>
              <a:t>人数少</a:t>
            </a:r>
            <a:endParaRPr lang="en-US" altLang="zh-CN" sz="2000" dirty="0">
              <a:solidFill>
                <a:schemeClr val="bg1"/>
              </a:solidFill>
            </a:endParaRPr>
          </a:p>
        </p:txBody>
      </p:sp>
      <p:sp>
        <p:nvSpPr>
          <p:cNvPr id="30" name="文本框 29">
            <a:extLst>
              <a:ext uri="{FF2B5EF4-FFF2-40B4-BE49-F238E27FC236}">
                <a16:creationId xmlns:a16="http://schemas.microsoft.com/office/drawing/2014/main" id="{401C6D91-FE1F-E54C-8C50-040AF6A067EA}"/>
              </a:ext>
            </a:extLst>
          </p:cNvPr>
          <p:cNvSpPr txBox="1"/>
          <p:nvPr/>
        </p:nvSpPr>
        <p:spPr>
          <a:xfrm>
            <a:off x="6207651" y="4187447"/>
            <a:ext cx="5984349" cy="584775"/>
          </a:xfrm>
          <a:prstGeom prst="rect">
            <a:avLst/>
          </a:prstGeom>
          <a:noFill/>
        </p:spPr>
        <p:txBody>
          <a:bodyPr wrap="square" rtlCol="0">
            <a:spAutoFit/>
          </a:bodyPr>
          <a:lstStyle/>
          <a:p>
            <a:r>
              <a:rPr lang="zh-CN" altLang="en-US" sz="3200" b="1" dirty="0">
                <a:solidFill>
                  <a:srgbClr val="FFFF00"/>
                </a:solidFill>
              </a:rPr>
              <a:t>如何在第 </a:t>
            </a:r>
            <a:r>
              <a:rPr lang="en-US" altLang="zh-CN" sz="3200" b="1" dirty="0">
                <a:solidFill>
                  <a:srgbClr val="FFFF00"/>
                </a:solidFill>
              </a:rPr>
              <a:t>1</a:t>
            </a:r>
            <a:r>
              <a:rPr lang="zh-CN" altLang="en-US" sz="3200" b="1" dirty="0">
                <a:solidFill>
                  <a:srgbClr val="FFFF00"/>
                </a:solidFill>
              </a:rPr>
              <a:t> 轮结束时就赢得游戏</a:t>
            </a:r>
          </a:p>
        </p:txBody>
      </p:sp>
    </p:spTree>
    <p:extLst>
      <p:ext uri="{BB962C8B-B14F-4D97-AF65-F5344CB8AC3E}">
        <p14:creationId xmlns:p14="http://schemas.microsoft.com/office/powerpoint/2010/main" val="27957905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坏人</a:t>
            </a:r>
            <a:endParaRPr lang="en-US" altLang="zh-CN" sz="3600" b="1" dirty="0">
              <a:solidFill>
                <a:schemeClr val="bg1"/>
              </a:solidFill>
            </a:endParaRPr>
          </a:p>
          <a:p>
            <a:pPr algn="ctr"/>
            <a:r>
              <a:rPr lang="zh-CN" altLang="en-US" sz="3600" b="1" dirty="0">
                <a:solidFill>
                  <a:schemeClr val="bg1"/>
                </a:solidFill>
              </a:rPr>
              <a:t>阵营</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00"/>
              </a:solidFill>
            </a:endParaRPr>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连接符 4">
            <a:extLst>
              <a:ext uri="{FF2B5EF4-FFF2-40B4-BE49-F238E27FC236}">
                <a16:creationId xmlns:a16="http://schemas.microsoft.com/office/drawing/2014/main" id="{F4D901DD-8328-BA4B-BA33-386DD8C6D358}"/>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5">
            <a:extLst>
              <a:ext uri="{FF2B5EF4-FFF2-40B4-BE49-F238E27FC236}">
                <a16:creationId xmlns:a16="http://schemas.microsoft.com/office/drawing/2014/main" id="{60434FAE-7C82-C94F-82B6-2B6C80C46B6F}"/>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2" name="椭圆 21">
            <a:extLst>
              <a:ext uri="{FF2B5EF4-FFF2-40B4-BE49-F238E27FC236}">
                <a16:creationId xmlns:a16="http://schemas.microsoft.com/office/drawing/2014/main" id="{67A1F0C0-50E4-E242-BAA7-22C748D2397C}"/>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a:extLst>
              <a:ext uri="{FF2B5EF4-FFF2-40B4-BE49-F238E27FC236}">
                <a16:creationId xmlns:a16="http://schemas.microsoft.com/office/drawing/2014/main" id="{F8B36AEE-5133-1949-8BE9-9BA702FEAB51}"/>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a:extLst>
              <a:ext uri="{FF2B5EF4-FFF2-40B4-BE49-F238E27FC236}">
                <a16:creationId xmlns:a16="http://schemas.microsoft.com/office/drawing/2014/main" id="{EB43931A-67B7-604B-AB4F-FE9DD8185447}"/>
              </a:ext>
            </a:extLst>
          </p:cNvPr>
          <p:cNvSpPr txBox="1"/>
          <p:nvPr/>
        </p:nvSpPr>
        <p:spPr>
          <a:xfrm>
            <a:off x="230423" y="6328417"/>
            <a:ext cx="2713076" cy="369332"/>
          </a:xfrm>
          <a:prstGeom prst="rect">
            <a:avLst/>
          </a:prstGeom>
          <a:noFill/>
        </p:spPr>
        <p:txBody>
          <a:bodyPr wrap="square" rtlCol="0">
            <a:spAutoFit/>
          </a:bodyPr>
          <a:lstStyle/>
          <a:p>
            <a:pPr algn="ctr"/>
            <a:r>
              <a:rPr lang="zh-CN" altLang="en-US" dirty="0"/>
              <a:t>狼人博弈</a:t>
            </a:r>
          </a:p>
        </p:txBody>
      </p:sp>
      <p:sp>
        <p:nvSpPr>
          <p:cNvPr id="26" name="椭圆 25">
            <a:extLst>
              <a:ext uri="{FF2B5EF4-FFF2-40B4-BE49-F238E27FC236}">
                <a16:creationId xmlns:a16="http://schemas.microsoft.com/office/drawing/2014/main" id="{F11FEC8E-3878-334F-B2F5-5A8BCB1E47DF}"/>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文本框 30">
            <a:extLst>
              <a:ext uri="{FF2B5EF4-FFF2-40B4-BE49-F238E27FC236}">
                <a16:creationId xmlns:a16="http://schemas.microsoft.com/office/drawing/2014/main" id="{04E92CB4-6B0F-B242-940F-7A08B25998AC}"/>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rgbClr val="FFFF00"/>
                </a:solidFill>
              </a:rPr>
              <a:t>狼</a:t>
            </a:r>
          </a:p>
        </p:txBody>
      </p:sp>
      <p:sp>
        <p:nvSpPr>
          <p:cNvPr id="34" name="文本框 33">
            <a:extLst>
              <a:ext uri="{FF2B5EF4-FFF2-40B4-BE49-F238E27FC236}">
                <a16:creationId xmlns:a16="http://schemas.microsoft.com/office/drawing/2014/main" id="{10CC64FF-1A02-8C40-9990-1D630FD4D5EF}"/>
              </a:ext>
            </a:extLst>
          </p:cNvPr>
          <p:cNvSpPr txBox="1"/>
          <p:nvPr/>
        </p:nvSpPr>
        <p:spPr>
          <a:xfrm>
            <a:off x="3190639" y="4733235"/>
            <a:ext cx="429423" cy="400110"/>
          </a:xfrm>
          <a:prstGeom prst="rect">
            <a:avLst/>
          </a:prstGeom>
          <a:noFill/>
        </p:spPr>
        <p:txBody>
          <a:bodyPr wrap="square" rtlCol="0">
            <a:spAutoFit/>
          </a:bodyPr>
          <a:lstStyle/>
          <a:p>
            <a:pPr algn="ctr"/>
            <a:r>
              <a:rPr lang="zh-CN" altLang="en-US" sz="2000" b="1" dirty="0">
                <a:solidFill>
                  <a:schemeClr val="bg1"/>
                </a:solidFill>
              </a:rPr>
              <a:t>神</a:t>
            </a:r>
          </a:p>
        </p:txBody>
      </p:sp>
      <p:sp>
        <p:nvSpPr>
          <p:cNvPr id="41" name="文本框 40">
            <a:extLst>
              <a:ext uri="{FF2B5EF4-FFF2-40B4-BE49-F238E27FC236}">
                <a16:creationId xmlns:a16="http://schemas.microsoft.com/office/drawing/2014/main" id="{49DF58B5-5140-5340-9926-AF3590C1270B}"/>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民</a:t>
            </a:r>
          </a:p>
        </p:txBody>
      </p:sp>
      <p:sp>
        <p:nvSpPr>
          <p:cNvPr id="32" name="文本框 31">
            <a:extLst>
              <a:ext uri="{FF2B5EF4-FFF2-40B4-BE49-F238E27FC236}">
                <a16:creationId xmlns:a16="http://schemas.microsoft.com/office/drawing/2014/main" id="{2E292C8E-0231-FE45-9DF0-0630E8569DB4}"/>
              </a:ext>
            </a:extLst>
          </p:cNvPr>
          <p:cNvSpPr txBox="1"/>
          <p:nvPr/>
        </p:nvSpPr>
        <p:spPr>
          <a:xfrm>
            <a:off x="5927836" y="2291084"/>
            <a:ext cx="5444359" cy="646331"/>
          </a:xfrm>
          <a:prstGeom prst="rect">
            <a:avLst/>
          </a:prstGeom>
          <a:noFill/>
        </p:spPr>
        <p:txBody>
          <a:bodyPr wrap="square" rtlCol="0">
            <a:spAutoFit/>
          </a:bodyPr>
          <a:lstStyle/>
          <a:p>
            <a:r>
              <a:rPr lang="zh-CN" altLang="en-US" sz="3600" b="1" dirty="0">
                <a:solidFill>
                  <a:srgbClr val="FFFF00"/>
                </a:solidFill>
              </a:rPr>
              <a:t>追平人数  </a:t>
            </a:r>
            <a:r>
              <a:rPr lang="en-US" altLang="zh-CN" sz="3600" b="1" dirty="0">
                <a:solidFill>
                  <a:schemeClr val="bg1"/>
                </a:solidFill>
              </a:rPr>
              <a:t>=&gt;</a:t>
            </a:r>
            <a:r>
              <a:rPr lang="zh-CN" altLang="en-US" sz="3600" b="1" dirty="0">
                <a:solidFill>
                  <a:schemeClr val="bg1"/>
                </a:solidFill>
              </a:rPr>
              <a:t>  杀 </a:t>
            </a:r>
            <a:r>
              <a:rPr lang="en-US" altLang="zh-CN" sz="3600" b="1" dirty="0">
                <a:solidFill>
                  <a:schemeClr val="bg1"/>
                </a:solidFill>
              </a:rPr>
              <a:t>2</a:t>
            </a:r>
            <a:r>
              <a:rPr lang="zh-CN" altLang="en-US" sz="3600" b="1" dirty="0">
                <a:solidFill>
                  <a:schemeClr val="bg1"/>
                </a:solidFill>
              </a:rPr>
              <a:t> 个好人</a:t>
            </a:r>
          </a:p>
        </p:txBody>
      </p:sp>
      <p:sp>
        <p:nvSpPr>
          <p:cNvPr id="33" name="文本框 32">
            <a:extLst>
              <a:ext uri="{FF2B5EF4-FFF2-40B4-BE49-F238E27FC236}">
                <a16:creationId xmlns:a16="http://schemas.microsoft.com/office/drawing/2014/main" id="{091B8BBB-B041-534C-936D-09ACABDCF3DB}"/>
              </a:ext>
            </a:extLst>
          </p:cNvPr>
          <p:cNvSpPr txBox="1"/>
          <p:nvPr/>
        </p:nvSpPr>
        <p:spPr>
          <a:xfrm>
            <a:off x="5927836" y="3398552"/>
            <a:ext cx="2207287" cy="646331"/>
          </a:xfrm>
          <a:prstGeom prst="rect">
            <a:avLst/>
          </a:prstGeom>
          <a:noFill/>
        </p:spPr>
        <p:txBody>
          <a:bodyPr wrap="square" rtlCol="0">
            <a:spAutoFit/>
          </a:bodyPr>
          <a:lstStyle/>
          <a:p>
            <a:r>
              <a:rPr lang="zh-CN" altLang="en-US" sz="3600" b="1" dirty="0">
                <a:solidFill>
                  <a:srgbClr val="FFFF00"/>
                </a:solidFill>
              </a:rPr>
              <a:t>末位点杀</a:t>
            </a:r>
          </a:p>
        </p:txBody>
      </p:sp>
      <p:sp>
        <p:nvSpPr>
          <p:cNvPr id="35" name="文本框 34">
            <a:extLst>
              <a:ext uri="{FF2B5EF4-FFF2-40B4-BE49-F238E27FC236}">
                <a16:creationId xmlns:a16="http://schemas.microsoft.com/office/drawing/2014/main" id="{61F5C53D-45E5-E345-BE28-3EF9E0E30662}"/>
              </a:ext>
            </a:extLst>
          </p:cNvPr>
          <p:cNvSpPr txBox="1"/>
          <p:nvPr/>
        </p:nvSpPr>
        <p:spPr>
          <a:xfrm>
            <a:off x="9504042" y="5305094"/>
            <a:ext cx="3000996" cy="646331"/>
          </a:xfrm>
          <a:prstGeom prst="rect">
            <a:avLst/>
          </a:prstGeom>
          <a:noFill/>
        </p:spPr>
        <p:txBody>
          <a:bodyPr wrap="square" rtlCol="0">
            <a:spAutoFit/>
          </a:bodyPr>
          <a:lstStyle/>
          <a:p>
            <a:r>
              <a:rPr lang="zh-CN" altLang="en-US" sz="3600" b="1" dirty="0">
                <a:solidFill>
                  <a:srgbClr val="FFFF00"/>
                </a:solidFill>
              </a:rPr>
              <a:t>排在首位的</a:t>
            </a:r>
          </a:p>
        </p:txBody>
      </p:sp>
      <p:sp>
        <p:nvSpPr>
          <p:cNvPr id="36" name="文本框 35">
            <a:extLst>
              <a:ext uri="{FF2B5EF4-FFF2-40B4-BE49-F238E27FC236}">
                <a16:creationId xmlns:a16="http://schemas.microsoft.com/office/drawing/2014/main" id="{02C0FCA7-9B3F-5E48-80E2-44BB33AC4648}"/>
              </a:ext>
            </a:extLst>
          </p:cNvPr>
          <p:cNvSpPr txBox="1"/>
          <p:nvPr/>
        </p:nvSpPr>
        <p:spPr>
          <a:xfrm>
            <a:off x="8135123" y="3398551"/>
            <a:ext cx="3765176" cy="646331"/>
          </a:xfrm>
          <a:prstGeom prst="rect">
            <a:avLst/>
          </a:prstGeom>
          <a:noFill/>
        </p:spPr>
        <p:txBody>
          <a:bodyPr wrap="square" rtlCol="0">
            <a:spAutoFit/>
          </a:bodyPr>
          <a:lstStyle/>
          <a:p>
            <a:r>
              <a:rPr lang="en-US" altLang="zh-CN" sz="3600" b="1" dirty="0">
                <a:solidFill>
                  <a:schemeClr val="bg1"/>
                </a:solidFill>
              </a:rPr>
              <a:t>P(</a:t>
            </a:r>
            <a:r>
              <a:rPr lang="zh-CN" altLang="en-US" sz="3600" b="1" dirty="0">
                <a:solidFill>
                  <a:schemeClr val="bg1"/>
                </a:solidFill>
              </a:rPr>
              <a:t>救人</a:t>
            </a:r>
            <a:r>
              <a:rPr lang="en-US" altLang="zh-CN" sz="3600" b="1" dirty="0">
                <a:solidFill>
                  <a:schemeClr val="bg1"/>
                </a:solidFill>
              </a:rPr>
              <a:t>)</a:t>
            </a:r>
            <a:r>
              <a:rPr lang="zh-CN" altLang="en-US" sz="3600" b="1" dirty="0">
                <a:solidFill>
                  <a:schemeClr val="bg1"/>
                </a:solidFill>
              </a:rPr>
              <a:t> </a:t>
            </a:r>
            <a:r>
              <a:rPr lang="en-US" altLang="zh-CN" sz="3600" b="1" dirty="0">
                <a:solidFill>
                  <a:schemeClr val="bg1"/>
                </a:solidFill>
              </a:rPr>
              <a:t>&lt; 50%</a:t>
            </a:r>
            <a:endParaRPr lang="zh-CN" altLang="en-US" sz="3600" b="1" dirty="0">
              <a:solidFill>
                <a:schemeClr val="bg1"/>
              </a:solidFill>
            </a:endParaRPr>
          </a:p>
        </p:txBody>
      </p:sp>
      <p:sp>
        <p:nvSpPr>
          <p:cNvPr id="37" name="文本框 36">
            <a:extLst>
              <a:ext uri="{FF2B5EF4-FFF2-40B4-BE49-F238E27FC236}">
                <a16:creationId xmlns:a16="http://schemas.microsoft.com/office/drawing/2014/main" id="{11CC63A4-B951-744D-B4A1-195F5F2D56EA}"/>
              </a:ext>
            </a:extLst>
          </p:cNvPr>
          <p:cNvSpPr txBox="1"/>
          <p:nvPr/>
        </p:nvSpPr>
        <p:spPr>
          <a:xfrm>
            <a:off x="5927836" y="4444609"/>
            <a:ext cx="3765176" cy="646331"/>
          </a:xfrm>
          <a:prstGeom prst="rect">
            <a:avLst/>
          </a:prstGeom>
          <a:noFill/>
        </p:spPr>
        <p:txBody>
          <a:bodyPr wrap="square" rtlCol="0">
            <a:spAutoFit/>
          </a:bodyPr>
          <a:lstStyle/>
          <a:p>
            <a:r>
              <a:rPr lang="zh-CN" altLang="en-US" sz="3600" b="1" dirty="0">
                <a:solidFill>
                  <a:schemeClr val="bg1"/>
                </a:solidFill>
              </a:rPr>
              <a:t>末位狼跳预言家</a:t>
            </a:r>
          </a:p>
        </p:txBody>
      </p:sp>
      <p:sp>
        <p:nvSpPr>
          <p:cNvPr id="38" name="文本框 37">
            <a:extLst>
              <a:ext uri="{FF2B5EF4-FFF2-40B4-BE49-F238E27FC236}">
                <a16:creationId xmlns:a16="http://schemas.microsoft.com/office/drawing/2014/main" id="{A8228931-F7D3-914A-AFDC-184D99AA82D6}"/>
              </a:ext>
            </a:extLst>
          </p:cNvPr>
          <p:cNvSpPr txBox="1"/>
          <p:nvPr/>
        </p:nvSpPr>
        <p:spPr>
          <a:xfrm>
            <a:off x="5909441" y="576685"/>
            <a:ext cx="6282559" cy="1200329"/>
          </a:xfrm>
          <a:prstGeom prst="rect">
            <a:avLst/>
          </a:prstGeom>
          <a:noFill/>
        </p:spPr>
        <p:txBody>
          <a:bodyPr wrap="square" rtlCol="0">
            <a:spAutoFit/>
          </a:bodyPr>
          <a:lstStyle/>
          <a:p>
            <a:r>
              <a:rPr lang="zh-CN" altLang="en-US" sz="3600" b="1" dirty="0">
                <a:solidFill>
                  <a:srgbClr val="FFFF00"/>
                </a:solidFill>
              </a:rPr>
              <a:t>隐含胜利方式：</a:t>
            </a:r>
            <a:endParaRPr lang="en-US" altLang="zh-CN" sz="3600" b="1" dirty="0">
              <a:solidFill>
                <a:srgbClr val="FFFF00"/>
              </a:solidFill>
            </a:endParaRPr>
          </a:p>
          <a:p>
            <a:r>
              <a:rPr lang="zh-CN" altLang="en-US" sz="3600" b="1" dirty="0">
                <a:solidFill>
                  <a:srgbClr val="FFFF00"/>
                </a:solidFill>
              </a:rPr>
              <a:t>   </a:t>
            </a:r>
            <a:r>
              <a:rPr lang="zh-CN" altLang="en-US" sz="3600" b="1" dirty="0">
                <a:solidFill>
                  <a:schemeClr val="bg1"/>
                </a:solidFill>
              </a:rPr>
              <a:t>投票结束后，坏人 </a:t>
            </a:r>
            <a:r>
              <a:rPr lang="en-US" altLang="zh-CN" sz="3600" b="1" dirty="0">
                <a:solidFill>
                  <a:schemeClr val="bg1"/>
                </a:solidFill>
              </a:rPr>
              <a:t>&gt;= </a:t>
            </a:r>
            <a:r>
              <a:rPr lang="zh-CN" altLang="en-US" sz="3600" b="1" dirty="0">
                <a:solidFill>
                  <a:schemeClr val="bg1"/>
                </a:solidFill>
              </a:rPr>
              <a:t>好人</a:t>
            </a:r>
          </a:p>
        </p:txBody>
      </p:sp>
      <p:sp>
        <p:nvSpPr>
          <p:cNvPr id="39" name="文本框 38">
            <a:extLst>
              <a:ext uri="{FF2B5EF4-FFF2-40B4-BE49-F238E27FC236}">
                <a16:creationId xmlns:a16="http://schemas.microsoft.com/office/drawing/2014/main" id="{3E23A260-E56F-0646-8C0C-D2305CA38ECB}"/>
              </a:ext>
            </a:extLst>
          </p:cNvPr>
          <p:cNvSpPr txBox="1"/>
          <p:nvPr/>
        </p:nvSpPr>
        <p:spPr>
          <a:xfrm>
            <a:off x="9498351" y="4378424"/>
            <a:ext cx="2589104" cy="646331"/>
          </a:xfrm>
          <a:prstGeom prst="rect">
            <a:avLst/>
          </a:prstGeom>
          <a:noFill/>
        </p:spPr>
        <p:txBody>
          <a:bodyPr wrap="square" rtlCol="0">
            <a:spAutoFit/>
          </a:bodyPr>
          <a:lstStyle/>
          <a:p>
            <a:r>
              <a:rPr lang="zh-CN" altLang="en-US" sz="3600" b="1" dirty="0">
                <a:solidFill>
                  <a:srgbClr val="FFFF00"/>
                </a:solidFill>
              </a:rPr>
              <a:t>有争执的</a:t>
            </a:r>
          </a:p>
        </p:txBody>
      </p:sp>
    </p:spTree>
    <p:extLst>
      <p:ext uri="{BB962C8B-B14F-4D97-AF65-F5344CB8AC3E}">
        <p14:creationId xmlns:p14="http://schemas.microsoft.com/office/powerpoint/2010/main" val="271046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5" grpId="0"/>
      <p:bldP spid="36" grpId="0"/>
      <p:bldP spid="37" grpId="0"/>
      <p:bldP spid="38" grpId="0"/>
      <p:bldP spid="3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直接连接符 6"/>
          <p:cNvCxnSpPr/>
          <p:nvPr/>
        </p:nvCxnSpPr>
        <p:spPr>
          <a:xfrm>
            <a:off x="0" y="0"/>
            <a:ext cx="4312920" cy="284988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7940040" y="3992880"/>
            <a:ext cx="4130040" cy="271272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rot="2026159">
            <a:off x="3859660" y="2359810"/>
            <a:ext cx="4391676" cy="707886"/>
          </a:xfrm>
          <a:prstGeom prst="rect">
            <a:avLst/>
          </a:prstGeom>
          <a:noFill/>
        </p:spPr>
        <p:txBody>
          <a:bodyPr wrap="square" rtlCol="0">
            <a:spAutoFit/>
          </a:bodyPr>
          <a:lstStyle/>
          <a:p>
            <a:r>
              <a:rPr lang="zh-CN" altLang="en-US" sz="4000" dirty="0">
                <a:solidFill>
                  <a:prstClr val="white"/>
                </a:solidFill>
                <a:latin typeface="微软雅黑" panose="020B0503020204020204" pitchFamily="34" charset="-122"/>
                <a:ea typeface="微软雅黑" panose="020B0503020204020204" pitchFamily="34" charset="-122"/>
              </a:rPr>
              <a:t>以上内容纯属虚构</a:t>
            </a:r>
          </a:p>
        </p:txBody>
      </p:sp>
      <p:sp>
        <p:nvSpPr>
          <p:cNvPr id="13" name="文本框 12"/>
          <p:cNvSpPr txBox="1"/>
          <p:nvPr/>
        </p:nvSpPr>
        <p:spPr>
          <a:xfrm rot="1982386">
            <a:off x="4452546" y="3882132"/>
            <a:ext cx="3642360" cy="584775"/>
          </a:xfrm>
          <a:prstGeom prst="rect">
            <a:avLst/>
          </a:prstGeom>
          <a:noFill/>
        </p:spPr>
        <p:txBody>
          <a:bodyPr wrap="square" rtlCol="0">
            <a:spAutoFit/>
          </a:bodyPr>
          <a:lstStyle>
            <a:defPPr>
              <a:defRPr lang="zh-CN"/>
            </a:defPPr>
            <a:lvl1pPr>
              <a:defRPr sz="4000">
                <a:solidFill>
                  <a:prstClr val="white"/>
                </a:solidFill>
                <a:latin typeface="微软雅黑" panose="020B0503020204020204" pitchFamily="34" charset="-122"/>
                <a:ea typeface="微软雅黑" panose="020B0503020204020204" pitchFamily="34" charset="-122"/>
              </a:defRPr>
            </a:lvl1pPr>
          </a:lstStyle>
          <a:p>
            <a:r>
              <a:rPr lang="zh-CN" altLang="en-US" sz="3200" dirty="0"/>
              <a:t>如有雷同实属抄袭</a:t>
            </a:r>
          </a:p>
        </p:txBody>
      </p:sp>
      <p:cxnSp>
        <p:nvCxnSpPr>
          <p:cNvPr id="14" name="直接连接符 13"/>
          <p:cNvCxnSpPr/>
          <p:nvPr/>
        </p:nvCxnSpPr>
        <p:spPr>
          <a:xfrm>
            <a:off x="2007140" y="3143160"/>
            <a:ext cx="2225040" cy="1470256"/>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277258" y="3143160"/>
            <a:ext cx="3016325" cy="1993119"/>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9906000" y="1298721"/>
            <a:ext cx="3016325" cy="1993119"/>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5853357" y="242309"/>
            <a:ext cx="3016325" cy="1993119"/>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6375119" y="5179332"/>
            <a:ext cx="3016325" cy="1993119"/>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7546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9E6B31A-B694-CC42-8198-CD8208A17EE8}"/>
              </a:ext>
            </a:extLst>
          </p:cNvPr>
          <p:cNvPicPr>
            <a:picLocks noChangeAspect="1"/>
          </p:cNvPicPr>
          <p:nvPr/>
        </p:nvPicPr>
        <p:blipFill>
          <a:blip r:embed="rId3"/>
          <a:stretch>
            <a:fillRect/>
          </a:stretch>
        </p:blipFill>
        <p:spPr>
          <a:xfrm>
            <a:off x="736979" y="860329"/>
            <a:ext cx="7042245" cy="4475778"/>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3" name="文本框 2">
            <a:extLst>
              <a:ext uri="{FF2B5EF4-FFF2-40B4-BE49-F238E27FC236}">
                <a16:creationId xmlns:a16="http://schemas.microsoft.com/office/drawing/2014/main" id="{AFD43B7B-2CA1-1F4B-A78A-31317E8FD9C8}"/>
              </a:ext>
            </a:extLst>
          </p:cNvPr>
          <p:cNvSpPr txBox="1"/>
          <p:nvPr/>
        </p:nvSpPr>
        <p:spPr>
          <a:xfrm>
            <a:off x="8450251" y="1617318"/>
            <a:ext cx="3000221" cy="769441"/>
          </a:xfrm>
          <a:prstGeom prst="rect">
            <a:avLst/>
          </a:prstGeom>
          <a:noFill/>
        </p:spPr>
        <p:txBody>
          <a:bodyPr wrap="square" rtlCol="0">
            <a:spAutoFit/>
          </a:bodyPr>
          <a:lstStyle/>
          <a:p>
            <a:r>
              <a:rPr lang="zh-CN" altLang="en-US" sz="4400" b="1" dirty="0">
                <a:solidFill>
                  <a:srgbClr val="FFFF00"/>
                </a:solidFill>
              </a:rPr>
              <a:t>预测行为</a:t>
            </a:r>
          </a:p>
        </p:txBody>
      </p:sp>
      <p:sp>
        <p:nvSpPr>
          <p:cNvPr id="4" name="文本框 3">
            <a:extLst>
              <a:ext uri="{FF2B5EF4-FFF2-40B4-BE49-F238E27FC236}">
                <a16:creationId xmlns:a16="http://schemas.microsoft.com/office/drawing/2014/main" id="{E185CE62-CD21-DE4F-879E-E86E57A9D3E6}"/>
              </a:ext>
            </a:extLst>
          </p:cNvPr>
          <p:cNvSpPr txBox="1"/>
          <p:nvPr/>
        </p:nvSpPr>
        <p:spPr>
          <a:xfrm>
            <a:off x="8450251" y="3453059"/>
            <a:ext cx="3518835" cy="769441"/>
          </a:xfrm>
          <a:prstGeom prst="rect">
            <a:avLst/>
          </a:prstGeom>
          <a:noFill/>
        </p:spPr>
        <p:txBody>
          <a:bodyPr wrap="square" rtlCol="0">
            <a:spAutoFit/>
          </a:bodyPr>
          <a:lstStyle/>
          <a:p>
            <a:r>
              <a:rPr lang="zh-CN" altLang="en-US" sz="4400" b="1" dirty="0">
                <a:solidFill>
                  <a:srgbClr val="FFFF00"/>
                </a:solidFill>
              </a:rPr>
              <a:t>策略优化</a:t>
            </a:r>
          </a:p>
        </p:txBody>
      </p:sp>
    </p:spTree>
    <p:extLst>
      <p:ext uri="{BB962C8B-B14F-4D97-AF65-F5344CB8AC3E}">
        <p14:creationId xmlns:p14="http://schemas.microsoft.com/office/powerpoint/2010/main" val="36388404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囚徒</a:t>
            </a:r>
            <a:endParaRPr lang="en-US" altLang="zh-CN" sz="3600" b="1" dirty="0">
              <a:solidFill>
                <a:schemeClr val="bg1"/>
              </a:solidFill>
            </a:endParaRPr>
          </a:p>
          <a:p>
            <a:pPr algn="ctr"/>
            <a:r>
              <a:rPr lang="zh-CN" altLang="en-US" sz="3600" b="1" dirty="0">
                <a:solidFill>
                  <a:schemeClr val="bg1"/>
                </a:solidFill>
              </a:rPr>
              <a:t>困境</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6171076" y="683767"/>
            <a:ext cx="1176782" cy="584775"/>
          </a:xfrm>
          <a:prstGeom prst="rect">
            <a:avLst/>
          </a:prstGeom>
          <a:noFill/>
        </p:spPr>
        <p:txBody>
          <a:bodyPr wrap="square" rtlCol="0">
            <a:spAutoFit/>
          </a:bodyPr>
          <a:lstStyle/>
          <a:p>
            <a:r>
              <a:rPr lang="zh-CN" altLang="en-US" sz="3200" b="1" dirty="0">
                <a:solidFill>
                  <a:schemeClr val="bg1"/>
                </a:solidFill>
              </a:rPr>
              <a:t>题目：</a:t>
            </a:r>
          </a:p>
        </p:txBody>
      </p:sp>
      <p:sp>
        <p:nvSpPr>
          <p:cNvPr id="18" name="文本框 17"/>
          <p:cNvSpPr txBox="1"/>
          <p:nvPr/>
        </p:nvSpPr>
        <p:spPr>
          <a:xfrm>
            <a:off x="7400783" y="772132"/>
            <a:ext cx="4127189" cy="962956"/>
          </a:xfrm>
          <a:prstGeom prst="rect">
            <a:avLst/>
          </a:prstGeom>
          <a:noFill/>
        </p:spPr>
        <p:txBody>
          <a:bodyPr wrap="square" rtlCol="0">
            <a:spAutoFit/>
          </a:bodyPr>
          <a:lstStyle/>
          <a:p>
            <a:pPr>
              <a:lnSpc>
                <a:spcPct val="150000"/>
              </a:lnSpc>
            </a:pPr>
            <a:r>
              <a:rPr lang="en-US" altLang="zh-CN" sz="2000" dirty="0">
                <a:solidFill>
                  <a:schemeClr val="bg1"/>
                </a:solidFill>
              </a:rPr>
              <a:t>A </a:t>
            </a:r>
            <a:r>
              <a:rPr lang="zh-CN" altLang="en-US" sz="2000" dirty="0">
                <a:solidFill>
                  <a:schemeClr val="bg1"/>
                </a:solidFill>
              </a:rPr>
              <a:t>和 </a:t>
            </a:r>
            <a:r>
              <a:rPr lang="en-US" altLang="zh-CN" sz="2000" dirty="0">
                <a:solidFill>
                  <a:schemeClr val="bg1"/>
                </a:solidFill>
              </a:rPr>
              <a:t>B </a:t>
            </a:r>
            <a:r>
              <a:rPr lang="zh-CN" altLang="en-US" sz="2000" dirty="0">
                <a:solidFill>
                  <a:schemeClr val="bg1"/>
                </a:solidFill>
              </a:rPr>
              <a:t>两小偷被警察抓住分开审讯</a:t>
            </a:r>
            <a:endParaRPr lang="en-US" altLang="zh-CN" sz="2000" dirty="0">
              <a:solidFill>
                <a:schemeClr val="bg1"/>
              </a:solidFill>
            </a:endParaRPr>
          </a:p>
          <a:p>
            <a:pPr>
              <a:lnSpc>
                <a:spcPct val="150000"/>
              </a:lnSpc>
            </a:pPr>
            <a:r>
              <a:rPr lang="en-US" altLang="zh-CN" sz="2000" dirty="0">
                <a:solidFill>
                  <a:schemeClr val="bg1"/>
                </a:solidFill>
              </a:rPr>
              <a:t>A</a:t>
            </a:r>
            <a:r>
              <a:rPr lang="zh-CN" altLang="en-US" sz="2000" dirty="0">
                <a:solidFill>
                  <a:schemeClr val="bg1"/>
                </a:solidFill>
              </a:rPr>
              <a:t>  和 </a:t>
            </a:r>
            <a:r>
              <a:rPr lang="en-US" altLang="zh-CN" sz="2000" dirty="0">
                <a:solidFill>
                  <a:schemeClr val="bg1"/>
                </a:solidFill>
              </a:rPr>
              <a:t>B</a:t>
            </a:r>
            <a:r>
              <a:rPr lang="zh-CN" altLang="en-US" sz="2000" dirty="0">
                <a:solidFill>
                  <a:schemeClr val="bg1"/>
                </a:solidFill>
              </a:rPr>
              <a:t> 只能选择“坦白”和“抗拒”</a:t>
            </a:r>
            <a:endParaRPr lang="en-US" altLang="zh-CN" sz="2000" dirty="0">
              <a:solidFill>
                <a:schemeClr val="bg1"/>
              </a:solidFill>
            </a:endParaRPr>
          </a:p>
        </p:txBody>
      </p:sp>
      <p:sp>
        <p:nvSpPr>
          <p:cNvPr id="19" name="文本框 18">
            <a:extLst>
              <a:ext uri="{FF2B5EF4-FFF2-40B4-BE49-F238E27FC236}">
                <a16:creationId xmlns:a16="http://schemas.microsoft.com/office/drawing/2014/main" id="{CC126E0F-D4A3-4BF2-85DF-557CF6DE609B}"/>
              </a:ext>
            </a:extLst>
          </p:cNvPr>
          <p:cNvSpPr txBox="1"/>
          <p:nvPr/>
        </p:nvSpPr>
        <p:spPr>
          <a:xfrm>
            <a:off x="6171075" y="2016346"/>
            <a:ext cx="1176782" cy="584775"/>
          </a:xfrm>
          <a:prstGeom prst="rect">
            <a:avLst/>
          </a:prstGeom>
          <a:noFill/>
        </p:spPr>
        <p:txBody>
          <a:bodyPr wrap="square" rtlCol="0">
            <a:spAutoFit/>
          </a:bodyPr>
          <a:lstStyle/>
          <a:p>
            <a:r>
              <a:rPr lang="zh-CN" altLang="en-US" sz="3200" b="1" dirty="0">
                <a:solidFill>
                  <a:srgbClr val="FFFF00"/>
                </a:solidFill>
              </a:rPr>
              <a:t>规则：</a:t>
            </a:r>
          </a:p>
        </p:txBody>
      </p:sp>
      <p:sp>
        <p:nvSpPr>
          <p:cNvPr id="20" name="文本框 19">
            <a:extLst>
              <a:ext uri="{FF2B5EF4-FFF2-40B4-BE49-F238E27FC236}">
                <a16:creationId xmlns:a16="http://schemas.microsoft.com/office/drawing/2014/main" id="{BD1FCEB1-9701-4A22-A516-E45BA7882EE1}"/>
              </a:ext>
            </a:extLst>
          </p:cNvPr>
          <p:cNvSpPr txBox="1"/>
          <p:nvPr/>
        </p:nvSpPr>
        <p:spPr>
          <a:xfrm>
            <a:off x="7400783" y="2093289"/>
            <a:ext cx="4127189" cy="1891287"/>
          </a:xfrm>
          <a:prstGeom prst="rect">
            <a:avLst/>
          </a:prstGeom>
          <a:noFill/>
        </p:spPr>
        <p:txBody>
          <a:bodyPr wrap="square" rtlCol="0">
            <a:spAutoFit/>
          </a:bodyPr>
          <a:lstStyle/>
          <a:p>
            <a:pPr>
              <a:lnSpc>
                <a:spcPct val="150000"/>
              </a:lnSpc>
            </a:pPr>
            <a:r>
              <a:rPr lang="zh-CN" altLang="en-US" sz="2000" dirty="0">
                <a:solidFill>
                  <a:srgbClr val="FFFF00"/>
                </a:solidFill>
              </a:rPr>
              <a:t>如果都坦白，每人判 </a:t>
            </a:r>
            <a:r>
              <a:rPr lang="en-US" altLang="zh-CN" sz="2000" dirty="0">
                <a:solidFill>
                  <a:srgbClr val="FFFF00"/>
                </a:solidFill>
              </a:rPr>
              <a:t>8</a:t>
            </a:r>
            <a:r>
              <a:rPr lang="zh-CN" altLang="en-US" sz="2000" dirty="0">
                <a:solidFill>
                  <a:srgbClr val="FFFF00"/>
                </a:solidFill>
              </a:rPr>
              <a:t> 年</a:t>
            </a:r>
            <a:endParaRPr lang="en-US" altLang="zh-CN" sz="2000" dirty="0">
              <a:solidFill>
                <a:srgbClr val="FFFF00"/>
              </a:solidFill>
            </a:endParaRPr>
          </a:p>
          <a:p>
            <a:pPr>
              <a:lnSpc>
                <a:spcPct val="150000"/>
              </a:lnSpc>
            </a:pPr>
            <a:r>
              <a:rPr lang="zh-CN" altLang="en-US" sz="2000" dirty="0">
                <a:solidFill>
                  <a:srgbClr val="FFFF00"/>
                </a:solidFill>
              </a:rPr>
              <a:t>如果都抗拒，每人判 </a:t>
            </a:r>
            <a:r>
              <a:rPr lang="en-US" altLang="zh-CN" sz="2000" dirty="0">
                <a:solidFill>
                  <a:srgbClr val="FFFF00"/>
                </a:solidFill>
              </a:rPr>
              <a:t>1</a:t>
            </a:r>
            <a:r>
              <a:rPr lang="zh-CN" altLang="en-US" sz="2000" dirty="0">
                <a:solidFill>
                  <a:srgbClr val="FFFF00"/>
                </a:solidFill>
              </a:rPr>
              <a:t> 年</a:t>
            </a:r>
            <a:endParaRPr lang="en-US" altLang="zh-CN" sz="2000" dirty="0">
              <a:solidFill>
                <a:srgbClr val="FFFF00"/>
              </a:solidFill>
            </a:endParaRPr>
          </a:p>
          <a:p>
            <a:pPr>
              <a:lnSpc>
                <a:spcPct val="150000"/>
              </a:lnSpc>
            </a:pPr>
            <a:r>
              <a:rPr lang="zh-CN" altLang="en-US" sz="2000" dirty="0">
                <a:solidFill>
                  <a:srgbClr val="FFFF00"/>
                </a:solidFill>
              </a:rPr>
              <a:t>如果只有 </a:t>
            </a:r>
            <a:r>
              <a:rPr lang="en-US" altLang="zh-CN" sz="2000" dirty="0">
                <a:solidFill>
                  <a:srgbClr val="FFFF00"/>
                </a:solidFill>
              </a:rPr>
              <a:t>1</a:t>
            </a:r>
            <a:r>
              <a:rPr lang="zh-CN" altLang="en-US" sz="2000" dirty="0">
                <a:solidFill>
                  <a:srgbClr val="FFFF00"/>
                </a:solidFill>
              </a:rPr>
              <a:t> 人坦白，</a:t>
            </a:r>
            <a:endParaRPr lang="en-US" altLang="zh-CN" sz="2000" dirty="0">
              <a:solidFill>
                <a:srgbClr val="FFFF00"/>
              </a:solidFill>
            </a:endParaRPr>
          </a:p>
          <a:p>
            <a:pPr>
              <a:lnSpc>
                <a:spcPct val="150000"/>
              </a:lnSpc>
            </a:pPr>
            <a:r>
              <a:rPr lang="zh-CN" altLang="en-US" sz="2000" dirty="0">
                <a:solidFill>
                  <a:srgbClr val="FFFF00"/>
                </a:solidFill>
              </a:rPr>
              <a:t>         坦白者释放，抗拒者判 </a:t>
            </a:r>
            <a:r>
              <a:rPr lang="en-US" altLang="zh-CN" sz="2000" dirty="0">
                <a:solidFill>
                  <a:srgbClr val="FFFF00"/>
                </a:solidFill>
              </a:rPr>
              <a:t>10</a:t>
            </a:r>
            <a:r>
              <a:rPr lang="zh-CN" altLang="en-US" sz="2000" dirty="0">
                <a:solidFill>
                  <a:srgbClr val="FFFF00"/>
                </a:solidFill>
              </a:rPr>
              <a:t> 年</a:t>
            </a:r>
            <a:endParaRPr lang="en-US" altLang="zh-CN" sz="2000" dirty="0">
              <a:solidFill>
                <a:srgbClr val="FFFF00"/>
              </a:solidFill>
            </a:endParaRPr>
          </a:p>
        </p:txBody>
      </p:sp>
      <p:sp>
        <p:nvSpPr>
          <p:cNvPr id="21" name="文本框 20">
            <a:extLst>
              <a:ext uri="{FF2B5EF4-FFF2-40B4-BE49-F238E27FC236}">
                <a16:creationId xmlns:a16="http://schemas.microsoft.com/office/drawing/2014/main" id="{59397A63-E617-4D08-9D64-9907635598DD}"/>
              </a:ext>
            </a:extLst>
          </p:cNvPr>
          <p:cNvSpPr txBox="1"/>
          <p:nvPr/>
        </p:nvSpPr>
        <p:spPr>
          <a:xfrm>
            <a:off x="6184026" y="4400028"/>
            <a:ext cx="1176782" cy="584775"/>
          </a:xfrm>
          <a:prstGeom prst="rect">
            <a:avLst/>
          </a:prstGeom>
          <a:noFill/>
        </p:spPr>
        <p:txBody>
          <a:bodyPr wrap="square" rtlCol="0">
            <a:spAutoFit/>
          </a:bodyPr>
          <a:lstStyle/>
          <a:p>
            <a:r>
              <a:rPr lang="zh-CN" altLang="en-US" sz="3200" b="1" dirty="0">
                <a:solidFill>
                  <a:schemeClr val="bg1"/>
                </a:solidFill>
              </a:rPr>
              <a:t>问题：</a:t>
            </a:r>
          </a:p>
        </p:txBody>
      </p:sp>
      <p:sp>
        <p:nvSpPr>
          <p:cNvPr id="22" name="文本框 21">
            <a:extLst>
              <a:ext uri="{FF2B5EF4-FFF2-40B4-BE49-F238E27FC236}">
                <a16:creationId xmlns:a16="http://schemas.microsoft.com/office/drawing/2014/main" id="{127E9419-1407-4B96-B4A9-9E020FB8FB4C}"/>
              </a:ext>
            </a:extLst>
          </p:cNvPr>
          <p:cNvSpPr txBox="1"/>
          <p:nvPr/>
        </p:nvSpPr>
        <p:spPr>
          <a:xfrm>
            <a:off x="7413734" y="4464786"/>
            <a:ext cx="4127189" cy="967957"/>
          </a:xfrm>
          <a:prstGeom prst="rect">
            <a:avLst/>
          </a:prstGeom>
          <a:noFill/>
        </p:spPr>
        <p:txBody>
          <a:bodyPr wrap="square" rtlCol="0">
            <a:spAutoFit/>
          </a:bodyPr>
          <a:lstStyle/>
          <a:p>
            <a:pPr>
              <a:lnSpc>
                <a:spcPct val="150000"/>
              </a:lnSpc>
            </a:pPr>
            <a:r>
              <a:rPr lang="zh-CN" altLang="en-US" sz="2000" dirty="0">
                <a:solidFill>
                  <a:schemeClr val="bg1"/>
                </a:solidFill>
              </a:rPr>
              <a:t>在不进行串供的情况下</a:t>
            </a:r>
            <a:endParaRPr lang="en-US" altLang="zh-CN" sz="2000" dirty="0">
              <a:solidFill>
                <a:schemeClr val="bg1"/>
              </a:solidFill>
            </a:endParaRPr>
          </a:p>
          <a:p>
            <a:pPr>
              <a:lnSpc>
                <a:spcPct val="150000"/>
              </a:lnSpc>
            </a:pPr>
            <a:r>
              <a:rPr lang="en-US" altLang="zh-CN" sz="2000" dirty="0">
                <a:solidFill>
                  <a:schemeClr val="bg1"/>
                </a:solidFill>
              </a:rPr>
              <a:t>A </a:t>
            </a:r>
            <a:r>
              <a:rPr lang="zh-CN" altLang="en-US" sz="2000" dirty="0">
                <a:solidFill>
                  <a:schemeClr val="bg1"/>
                </a:solidFill>
              </a:rPr>
              <a:t>和 </a:t>
            </a:r>
            <a:r>
              <a:rPr lang="en-US" altLang="zh-CN" sz="2000" dirty="0">
                <a:solidFill>
                  <a:schemeClr val="bg1"/>
                </a:solidFill>
              </a:rPr>
              <a:t>B </a:t>
            </a:r>
            <a:r>
              <a:rPr lang="zh-CN" altLang="en-US" sz="2000" dirty="0">
                <a:solidFill>
                  <a:schemeClr val="bg1"/>
                </a:solidFill>
              </a:rPr>
              <a:t>会做什么选择？</a:t>
            </a:r>
            <a:endParaRPr lang="en-US" altLang="zh-CN" sz="2000" dirty="0">
              <a:solidFill>
                <a:schemeClr val="bg1"/>
              </a:solidFill>
            </a:endParaRPr>
          </a:p>
        </p:txBody>
      </p:sp>
      <p:cxnSp>
        <p:nvCxnSpPr>
          <p:cNvPr id="23" name="直接连接符 4">
            <a:extLst>
              <a:ext uri="{FF2B5EF4-FFF2-40B4-BE49-F238E27FC236}">
                <a16:creationId xmlns:a16="http://schemas.microsoft.com/office/drawing/2014/main" id="{0AFF4302-F9FB-4347-8E0D-CBF2A4E368A2}"/>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直接连接符 5">
            <a:extLst>
              <a:ext uri="{FF2B5EF4-FFF2-40B4-BE49-F238E27FC236}">
                <a16:creationId xmlns:a16="http://schemas.microsoft.com/office/drawing/2014/main" id="{A1D4FD28-319D-3A44-BA23-2F63266FDC6B}"/>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椭圆 25">
            <a:extLst>
              <a:ext uri="{FF2B5EF4-FFF2-40B4-BE49-F238E27FC236}">
                <a16:creationId xmlns:a16="http://schemas.microsoft.com/office/drawing/2014/main" id="{08859B2B-26D7-6B43-9ABA-F2BA1A4DC1AE}"/>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94620F21-56D6-4941-B8B0-E2B9A9F6E33A}"/>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FB37A25B-1611-9745-BC92-BF7CCC2051D2}"/>
              </a:ext>
            </a:extLst>
          </p:cNvPr>
          <p:cNvSpPr txBox="1"/>
          <p:nvPr/>
        </p:nvSpPr>
        <p:spPr>
          <a:xfrm>
            <a:off x="477563" y="6328417"/>
            <a:ext cx="2205200" cy="369332"/>
          </a:xfrm>
          <a:prstGeom prst="rect">
            <a:avLst/>
          </a:prstGeom>
          <a:noFill/>
        </p:spPr>
        <p:txBody>
          <a:bodyPr wrap="square" rtlCol="0">
            <a:spAutoFit/>
          </a:bodyPr>
          <a:lstStyle/>
          <a:p>
            <a:pPr algn="ctr"/>
            <a:r>
              <a:rPr lang="zh-CN" altLang="en-US" dirty="0"/>
              <a:t>博弈是什么</a:t>
            </a:r>
          </a:p>
        </p:txBody>
      </p:sp>
      <p:sp>
        <p:nvSpPr>
          <p:cNvPr id="29" name="椭圆 28">
            <a:extLst>
              <a:ext uri="{FF2B5EF4-FFF2-40B4-BE49-F238E27FC236}">
                <a16:creationId xmlns:a16="http://schemas.microsoft.com/office/drawing/2014/main" id="{6595D622-52DC-6645-A2C1-7D65CDA01BFE}"/>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1D0205E1-DA9D-0649-B483-71BB16BCD635}"/>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博</a:t>
            </a:r>
          </a:p>
        </p:txBody>
      </p:sp>
      <p:sp>
        <p:nvSpPr>
          <p:cNvPr id="31" name="文本框 30">
            <a:extLst>
              <a:ext uri="{FF2B5EF4-FFF2-40B4-BE49-F238E27FC236}">
                <a16:creationId xmlns:a16="http://schemas.microsoft.com/office/drawing/2014/main" id="{B99EC649-D05D-8B4F-A962-9F41CDF8D5FA}"/>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弈</a:t>
            </a:r>
          </a:p>
        </p:txBody>
      </p:sp>
    </p:spTree>
    <p:extLst>
      <p:ext uri="{BB962C8B-B14F-4D97-AF65-F5344CB8AC3E}">
        <p14:creationId xmlns:p14="http://schemas.microsoft.com/office/powerpoint/2010/main" val="35722307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a:extLst>
              <a:ext uri="{FF2B5EF4-FFF2-40B4-BE49-F238E27FC236}">
                <a16:creationId xmlns:a16="http://schemas.microsoft.com/office/drawing/2014/main" id="{EEE79584-7D89-5448-9F4C-7338CCB1A8B7}"/>
              </a:ext>
            </a:extLst>
          </p:cNvPr>
          <p:cNvGraphicFramePr>
            <a:graphicFrameLocks noGrp="1"/>
          </p:cNvGraphicFramePr>
          <p:nvPr>
            <p:extLst>
              <p:ext uri="{D42A27DB-BD31-4B8C-83A1-F6EECF244321}">
                <p14:modId xmlns:p14="http://schemas.microsoft.com/office/powerpoint/2010/main" val="2035872116"/>
              </p:ext>
            </p:extLst>
          </p:nvPr>
        </p:nvGraphicFramePr>
        <p:xfrm>
          <a:off x="6660930" y="1147071"/>
          <a:ext cx="4438869" cy="3301908"/>
        </p:xfrm>
        <a:graphic>
          <a:graphicData uri="http://schemas.openxmlformats.org/drawingml/2006/table">
            <a:tbl>
              <a:tblPr bandRow="1">
                <a:tableStyleId>{ED083AE6-46FA-4A59-8FB0-9F97EB10719F}</a:tableStyleId>
              </a:tblPr>
              <a:tblGrid>
                <a:gridCol w="1479623">
                  <a:extLst>
                    <a:ext uri="{9D8B030D-6E8A-4147-A177-3AD203B41FA5}">
                      <a16:colId xmlns:a16="http://schemas.microsoft.com/office/drawing/2014/main" val="1160580581"/>
                    </a:ext>
                  </a:extLst>
                </a:gridCol>
                <a:gridCol w="1479623">
                  <a:extLst>
                    <a:ext uri="{9D8B030D-6E8A-4147-A177-3AD203B41FA5}">
                      <a16:colId xmlns:a16="http://schemas.microsoft.com/office/drawing/2014/main" val="4286628065"/>
                    </a:ext>
                  </a:extLst>
                </a:gridCol>
                <a:gridCol w="1479623">
                  <a:extLst>
                    <a:ext uri="{9D8B030D-6E8A-4147-A177-3AD203B41FA5}">
                      <a16:colId xmlns:a16="http://schemas.microsoft.com/office/drawing/2014/main" val="2759794758"/>
                    </a:ext>
                  </a:extLst>
                </a:gridCol>
              </a:tblGrid>
              <a:tr h="1100636">
                <a:tc>
                  <a:txBody>
                    <a:bodyPr/>
                    <a:lstStyle/>
                    <a:p>
                      <a:pPr algn="ctr"/>
                      <a:endParaRPr lang="zh-CN" altLang="en-US" sz="3200" dirty="0">
                        <a:solidFill>
                          <a:schemeClr val="bg1"/>
                        </a:solidFill>
                      </a:endParaRPr>
                    </a:p>
                  </a:txBody>
                  <a:tcPr anchor="ctr"/>
                </a:tc>
                <a:tc>
                  <a:txBody>
                    <a:bodyPr/>
                    <a:lstStyle/>
                    <a:p>
                      <a:pPr algn="ctr"/>
                      <a:r>
                        <a:rPr lang="zh-CN" altLang="en-US" sz="3200" dirty="0">
                          <a:solidFill>
                            <a:schemeClr val="bg1"/>
                          </a:solidFill>
                        </a:rPr>
                        <a:t>坦白</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sz="3200" dirty="0">
                          <a:solidFill>
                            <a:schemeClr val="bg1"/>
                          </a:solidFill>
                        </a:rPr>
                        <a:t>抗拒</a:t>
                      </a:r>
                    </a:p>
                  </a:txBody>
                  <a:tcPr anchor="ctr"/>
                </a:tc>
                <a:extLst>
                  <a:ext uri="{0D108BD9-81ED-4DB2-BD59-A6C34878D82A}">
                    <a16:rowId xmlns:a16="http://schemas.microsoft.com/office/drawing/2014/main" val="2864837146"/>
                  </a:ext>
                </a:extLst>
              </a:tr>
              <a:tr h="1100636">
                <a:tc>
                  <a:txBody>
                    <a:bodyPr/>
                    <a:lstStyle/>
                    <a:p>
                      <a:pPr algn="ctr"/>
                      <a:r>
                        <a:rPr lang="zh-CN" altLang="en-US" sz="3200" dirty="0">
                          <a:solidFill>
                            <a:schemeClr val="bg1"/>
                          </a:solidFill>
                        </a:rPr>
                        <a:t>坦白</a:t>
                      </a:r>
                    </a:p>
                  </a:txBody>
                  <a:tcPr anchor="ctr"/>
                </a:tc>
                <a:tc>
                  <a:txBody>
                    <a:bodyPr/>
                    <a:lstStyle/>
                    <a:p>
                      <a:pPr algn="ctr"/>
                      <a:r>
                        <a:rPr lang="en-US" altLang="zh-CN" sz="3200" dirty="0">
                          <a:solidFill>
                            <a:schemeClr val="bg1"/>
                          </a:solidFill>
                        </a:rPr>
                        <a:t>-8,</a:t>
                      </a:r>
                      <a:r>
                        <a:rPr lang="zh-CN" altLang="en-US" sz="3200" dirty="0">
                          <a:solidFill>
                            <a:schemeClr val="bg1"/>
                          </a:solidFill>
                        </a:rPr>
                        <a:t> </a:t>
                      </a:r>
                      <a:r>
                        <a:rPr lang="en-US" altLang="zh-CN" sz="3200" dirty="0">
                          <a:solidFill>
                            <a:schemeClr val="bg1"/>
                          </a:solidFill>
                        </a:rPr>
                        <a:t>-8</a:t>
                      </a:r>
                      <a:endParaRPr lang="zh-CN" altLang="en-US" sz="3200" dirty="0">
                        <a:solidFill>
                          <a:schemeClr val="bg1"/>
                        </a:solidFill>
                      </a:endParaRPr>
                    </a:p>
                  </a:txBody>
                  <a:tcPr anchor="ctr"/>
                </a:tc>
                <a:tc>
                  <a:txBody>
                    <a:bodyPr/>
                    <a:lstStyle/>
                    <a:p>
                      <a:pPr algn="ctr"/>
                      <a:r>
                        <a:rPr lang="en-US" altLang="zh-CN" sz="3200" dirty="0">
                          <a:solidFill>
                            <a:schemeClr val="bg1"/>
                          </a:solidFill>
                        </a:rPr>
                        <a:t>0,</a:t>
                      </a:r>
                      <a:r>
                        <a:rPr lang="zh-CN" altLang="en-US" sz="3200" dirty="0">
                          <a:solidFill>
                            <a:schemeClr val="bg1"/>
                          </a:solidFill>
                        </a:rPr>
                        <a:t> </a:t>
                      </a:r>
                      <a:r>
                        <a:rPr lang="en-US" altLang="zh-CN" sz="3200" dirty="0">
                          <a:solidFill>
                            <a:schemeClr val="bg1"/>
                          </a:solidFill>
                        </a:rPr>
                        <a:t>-10</a:t>
                      </a:r>
                      <a:endParaRPr lang="zh-CN" altLang="en-US" sz="3200" dirty="0">
                        <a:solidFill>
                          <a:schemeClr val="bg1"/>
                        </a:solidFill>
                      </a:endParaRPr>
                    </a:p>
                  </a:txBody>
                  <a:tcPr anchor="ctr"/>
                </a:tc>
                <a:extLst>
                  <a:ext uri="{0D108BD9-81ED-4DB2-BD59-A6C34878D82A}">
                    <a16:rowId xmlns:a16="http://schemas.microsoft.com/office/drawing/2014/main" val="3203970394"/>
                  </a:ext>
                </a:extLst>
              </a:tr>
              <a:tr h="1100636">
                <a:tc>
                  <a:txBody>
                    <a:bodyPr/>
                    <a:lstStyle/>
                    <a:p>
                      <a:pPr algn="ctr"/>
                      <a:r>
                        <a:rPr lang="zh-CN" altLang="en-US" sz="3200" dirty="0">
                          <a:solidFill>
                            <a:schemeClr val="bg1"/>
                          </a:solidFill>
                        </a:rPr>
                        <a:t>抗拒</a:t>
                      </a:r>
                    </a:p>
                  </a:txBody>
                  <a:tcPr anchor="ctr"/>
                </a:tc>
                <a:tc>
                  <a:txBody>
                    <a:bodyPr/>
                    <a:lstStyle/>
                    <a:p>
                      <a:pPr algn="ctr"/>
                      <a:r>
                        <a:rPr lang="en-US" altLang="zh-CN" sz="3200" dirty="0">
                          <a:solidFill>
                            <a:schemeClr val="bg1"/>
                          </a:solidFill>
                        </a:rPr>
                        <a:t>-10,</a:t>
                      </a:r>
                      <a:r>
                        <a:rPr lang="zh-CN" altLang="en-US" sz="3200" dirty="0">
                          <a:solidFill>
                            <a:schemeClr val="bg1"/>
                          </a:solidFill>
                        </a:rPr>
                        <a:t> </a:t>
                      </a:r>
                      <a:r>
                        <a:rPr lang="en-US" altLang="zh-CN" sz="3200" dirty="0">
                          <a:solidFill>
                            <a:schemeClr val="bg1"/>
                          </a:solidFill>
                        </a:rPr>
                        <a:t>0</a:t>
                      </a:r>
                      <a:endParaRPr lang="zh-CN" altLang="en-US" sz="3200" dirty="0">
                        <a:solidFill>
                          <a:schemeClr val="bg1"/>
                        </a:solidFill>
                      </a:endParaRPr>
                    </a:p>
                  </a:txBody>
                  <a:tcPr anchor="ctr"/>
                </a:tc>
                <a:tc>
                  <a:txBody>
                    <a:bodyPr/>
                    <a:lstStyle/>
                    <a:p>
                      <a:pPr algn="ctr"/>
                      <a:r>
                        <a:rPr lang="en-US" altLang="zh-CN" sz="3200" dirty="0">
                          <a:solidFill>
                            <a:schemeClr val="bg1"/>
                          </a:solidFill>
                        </a:rPr>
                        <a:t>-1,</a:t>
                      </a:r>
                      <a:r>
                        <a:rPr lang="zh-CN" altLang="en-US" sz="3200" dirty="0">
                          <a:solidFill>
                            <a:schemeClr val="bg1"/>
                          </a:solidFill>
                        </a:rPr>
                        <a:t> </a:t>
                      </a:r>
                      <a:r>
                        <a:rPr lang="en-US" altLang="zh-CN" sz="3200" dirty="0">
                          <a:solidFill>
                            <a:schemeClr val="bg1"/>
                          </a:solidFill>
                        </a:rPr>
                        <a:t>-1</a:t>
                      </a:r>
                      <a:endParaRPr lang="zh-CN" altLang="en-US" sz="3200" dirty="0">
                        <a:solidFill>
                          <a:schemeClr val="bg1"/>
                        </a:solidFill>
                      </a:endParaRPr>
                    </a:p>
                  </a:txBody>
                  <a:tcPr anchor="ctr"/>
                </a:tc>
                <a:extLst>
                  <a:ext uri="{0D108BD9-81ED-4DB2-BD59-A6C34878D82A}">
                    <a16:rowId xmlns:a16="http://schemas.microsoft.com/office/drawing/2014/main" val="551107381"/>
                  </a:ext>
                </a:extLst>
              </a:tr>
            </a:tbl>
          </a:graphicData>
        </a:graphic>
      </p:graphicFrame>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囚徒</a:t>
            </a:r>
            <a:endParaRPr lang="en-US" altLang="zh-CN" sz="3600" b="1" dirty="0">
              <a:solidFill>
                <a:schemeClr val="bg1"/>
              </a:solidFill>
            </a:endParaRPr>
          </a:p>
          <a:p>
            <a:pPr algn="ctr"/>
            <a:r>
              <a:rPr lang="zh-CN" altLang="en-US" sz="3600" b="1" dirty="0">
                <a:solidFill>
                  <a:schemeClr val="bg1"/>
                </a:solidFill>
              </a:rPr>
              <a:t>困境</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4">
            <a:extLst>
              <a:ext uri="{FF2B5EF4-FFF2-40B4-BE49-F238E27FC236}">
                <a16:creationId xmlns:a16="http://schemas.microsoft.com/office/drawing/2014/main" id="{0AFF4302-F9FB-4347-8E0D-CBF2A4E368A2}"/>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直接连接符 5">
            <a:extLst>
              <a:ext uri="{FF2B5EF4-FFF2-40B4-BE49-F238E27FC236}">
                <a16:creationId xmlns:a16="http://schemas.microsoft.com/office/drawing/2014/main" id="{A1D4FD28-319D-3A44-BA23-2F63266FDC6B}"/>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椭圆 25">
            <a:extLst>
              <a:ext uri="{FF2B5EF4-FFF2-40B4-BE49-F238E27FC236}">
                <a16:creationId xmlns:a16="http://schemas.microsoft.com/office/drawing/2014/main" id="{08859B2B-26D7-6B43-9ABA-F2BA1A4DC1AE}"/>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26">
            <a:extLst>
              <a:ext uri="{FF2B5EF4-FFF2-40B4-BE49-F238E27FC236}">
                <a16:creationId xmlns:a16="http://schemas.microsoft.com/office/drawing/2014/main" id="{94620F21-56D6-4941-B8B0-E2B9A9F6E33A}"/>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a:extLst>
              <a:ext uri="{FF2B5EF4-FFF2-40B4-BE49-F238E27FC236}">
                <a16:creationId xmlns:a16="http://schemas.microsoft.com/office/drawing/2014/main" id="{FB37A25B-1611-9745-BC92-BF7CCC2051D2}"/>
              </a:ext>
            </a:extLst>
          </p:cNvPr>
          <p:cNvSpPr txBox="1"/>
          <p:nvPr/>
        </p:nvSpPr>
        <p:spPr>
          <a:xfrm>
            <a:off x="477563" y="6328417"/>
            <a:ext cx="2205200" cy="369332"/>
          </a:xfrm>
          <a:prstGeom prst="rect">
            <a:avLst/>
          </a:prstGeom>
          <a:noFill/>
        </p:spPr>
        <p:txBody>
          <a:bodyPr wrap="square" rtlCol="0">
            <a:spAutoFit/>
          </a:bodyPr>
          <a:lstStyle/>
          <a:p>
            <a:pPr algn="ctr"/>
            <a:r>
              <a:rPr lang="zh-CN" altLang="en-US" dirty="0"/>
              <a:t>博弈是什么</a:t>
            </a:r>
          </a:p>
        </p:txBody>
      </p:sp>
      <p:sp>
        <p:nvSpPr>
          <p:cNvPr id="29" name="椭圆 28">
            <a:extLst>
              <a:ext uri="{FF2B5EF4-FFF2-40B4-BE49-F238E27FC236}">
                <a16:creationId xmlns:a16="http://schemas.microsoft.com/office/drawing/2014/main" id="{6595D622-52DC-6645-A2C1-7D65CDA01BFE}"/>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0EEE7631-4CCB-B944-8759-E0DEDD684662}"/>
              </a:ext>
            </a:extLst>
          </p:cNvPr>
          <p:cNvSpPr txBox="1"/>
          <p:nvPr/>
        </p:nvSpPr>
        <p:spPr>
          <a:xfrm>
            <a:off x="7968327" y="5194005"/>
            <a:ext cx="2517687" cy="584775"/>
          </a:xfrm>
          <a:prstGeom prst="rect">
            <a:avLst/>
          </a:prstGeom>
          <a:noFill/>
        </p:spPr>
        <p:txBody>
          <a:bodyPr wrap="square" rtlCol="0">
            <a:spAutoFit/>
          </a:bodyPr>
          <a:lstStyle/>
          <a:p>
            <a:r>
              <a:rPr lang="zh-CN" altLang="en-US" sz="3200" b="1" dirty="0">
                <a:solidFill>
                  <a:srgbClr val="FFFF00"/>
                </a:solidFill>
              </a:rPr>
              <a:t>纳什均衡</a:t>
            </a:r>
          </a:p>
        </p:txBody>
      </p:sp>
      <p:cxnSp>
        <p:nvCxnSpPr>
          <p:cNvPr id="4" name="直线连接符 3">
            <a:extLst>
              <a:ext uri="{FF2B5EF4-FFF2-40B4-BE49-F238E27FC236}">
                <a16:creationId xmlns:a16="http://schemas.microsoft.com/office/drawing/2014/main" id="{E5F294B3-EF16-1C49-B41C-B7940ED4AE3B}"/>
              </a:ext>
            </a:extLst>
          </p:cNvPr>
          <p:cNvCxnSpPr>
            <a:cxnSpLocks/>
          </p:cNvCxnSpPr>
          <p:nvPr/>
        </p:nvCxnSpPr>
        <p:spPr>
          <a:xfrm>
            <a:off x="6660930" y="1147071"/>
            <a:ext cx="1465639" cy="1079050"/>
          </a:xfrm>
          <a:prstGeom prst="line">
            <a:avLst/>
          </a:prstGeom>
          <a:ln w="19050">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39" name="文本框 38">
            <a:extLst>
              <a:ext uri="{FF2B5EF4-FFF2-40B4-BE49-F238E27FC236}">
                <a16:creationId xmlns:a16="http://schemas.microsoft.com/office/drawing/2014/main" id="{0AD9CF73-A4FB-E246-8F98-93A6F7D72216}"/>
              </a:ext>
            </a:extLst>
          </p:cNvPr>
          <p:cNvSpPr txBox="1"/>
          <p:nvPr/>
        </p:nvSpPr>
        <p:spPr>
          <a:xfrm>
            <a:off x="7526242" y="1147071"/>
            <a:ext cx="407484" cy="584775"/>
          </a:xfrm>
          <a:prstGeom prst="rect">
            <a:avLst/>
          </a:prstGeom>
          <a:noFill/>
        </p:spPr>
        <p:txBody>
          <a:bodyPr wrap="none" rtlCol="0">
            <a:spAutoFit/>
          </a:bodyPr>
          <a:lstStyle/>
          <a:p>
            <a:r>
              <a:rPr kumimoji="1" lang="en-US" altLang="zh-CN" sz="3200" dirty="0">
                <a:solidFill>
                  <a:schemeClr val="bg1"/>
                </a:solidFill>
              </a:rPr>
              <a:t>B</a:t>
            </a:r>
            <a:endParaRPr kumimoji="1" lang="zh-CN" altLang="en-US" sz="3200" dirty="0">
              <a:solidFill>
                <a:schemeClr val="bg1"/>
              </a:solidFill>
            </a:endParaRPr>
          </a:p>
        </p:txBody>
      </p:sp>
      <p:sp>
        <p:nvSpPr>
          <p:cNvPr id="40" name="文本框 39">
            <a:extLst>
              <a:ext uri="{FF2B5EF4-FFF2-40B4-BE49-F238E27FC236}">
                <a16:creationId xmlns:a16="http://schemas.microsoft.com/office/drawing/2014/main" id="{EB63CD13-515A-F14A-9858-9CED892078AB}"/>
              </a:ext>
            </a:extLst>
          </p:cNvPr>
          <p:cNvSpPr txBox="1"/>
          <p:nvPr/>
        </p:nvSpPr>
        <p:spPr>
          <a:xfrm>
            <a:off x="6889844" y="1579734"/>
            <a:ext cx="421910" cy="584775"/>
          </a:xfrm>
          <a:prstGeom prst="rect">
            <a:avLst/>
          </a:prstGeom>
          <a:noFill/>
        </p:spPr>
        <p:txBody>
          <a:bodyPr wrap="none" rtlCol="0">
            <a:spAutoFit/>
          </a:bodyPr>
          <a:lstStyle/>
          <a:p>
            <a:r>
              <a:rPr kumimoji="1" lang="en-US" altLang="zh-CN" sz="3200" dirty="0">
                <a:solidFill>
                  <a:schemeClr val="bg1"/>
                </a:solidFill>
              </a:rPr>
              <a:t>A</a:t>
            </a:r>
            <a:endParaRPr kumimoji="1" lang="zh-CN" altLang="en-US" sz="3200" dirty="0">
              <a:solidFill>
                <a:schemeClr val="bg1"/>
              </a:solidFill>
            </a:endParaRPr>
          </a:p>
        </p:txBody>
      </p:sp>
      <p:sp>
        <p:nvSpPr>
          <p:cNvPr id="31" name="文本框 30">
            <a:extLst>
              <a:ext uri="{FF2B5EF4-FFF2-40B4-BE49-F238E27FC236}">
                <a16:creationId xmlns:a16="http://schemas.microsoft.com/office/drawing/2014/main" id="{7795F295-07EC-F94F-8057-C149B9EFBB5D}"/>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博</a:t>
            </a:r>
          </a:p>
        </p:txBody>
      </p:sp>
      <p:sp>
        <p:nvSpPr>
          <p:cNvPr id="32" name="文本框 31">
            <a:extLst>
              <a:ext uri="{FF2B5EF4-FFF2-40B4-BE49-F238E27FC236}">
                <a16:creationId xmlns:a16="http://schemas.microsoft.com/office/drawing/2014/main" id="{8C41A6A0-AFA2-3649-B2A2-5B16A88DBA30}"/>
              </a:ext>
            </a:extLst>
          </p:cNvPr>
          <p:cNvSpPr txBox="1"/>
          <p:nvPr/>
        </p:nvSpPr>
        <p:spPr>
          <a:xfrm>
            <a:off x="4066472" y="5885436"/>
            <a:ext cx="429423" cy="400110"/>
          </a:xfrm>
          <a:prstGeom prst="rect">
            <a:avLst/>
          </a:prstGeom>
          <a:noFill/>
        </p:spPr>
        <p:txBody>
          <a:bodyPr wrap="square" rtlCol="0">
            <a:spAutoFit/>
          </a:bodyPr>
          <a:lstStyle/>
          <a:p>
            <a:pPr algn="ctr"/>
            <a:r>
              <a:rPr lang="zh-CN" altLang="en-US" sz="2000" b="1" dirty="0">
                <a:solidFill>
                  <a:schemeClr val="bg1"/>
                </a:solidFill>
              </a:rPr>
              <a:t>弈</a:t>
            </a:r>
          </a:p>
        </p:txBody>
      </p:sp>
      <p:sp>
        <p:nvSpPr>
          <p:cNvPr id="33" name="矩形: 圆角 35">
            <a:extLst>
              <a:ext uri="{FF2B5EF4-FFF2-40B4-BE49-F238E27FC236}">
                <a16:creationId xmlns:a16="http://schemas.microsoft.com/office/drawing/2014/main" id="{4655ED42-E23A-9E4F-891D-99EA034F9A7F}"/>
              </a:ext>
            </a:extLst>
          </p:cNvPr>
          <p:cNvSpPr/>
          <p:nvPr/>
        </p:nvSpPr>
        <p:spPr>
          <a:xfrm>
            <a:off x="8334801" y="2499256"/>
            <a:ext cx="645425" cy="1694370"/>
          </a:xfrm>
          <a:prstGeom prst="roundRect">
            <a:avLst/>
          </a:prstGeom>
          <a:noFill/>
          <a:ln w="38100" cmpd="sng">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圆角 35">
            <a:extLst>
              <a:ext uri="{FF2B5EF4-FFF2-40B4-BE49-F238E27FC236}">
                <a16:creationId xmlns:a16="http://schemas.microsoft.com/office/drawing/2014/main" id="{CBE4FB51-7977-3D4F-8606-88F48198C3B8}"/>
              </a:ext>
            </a:extLst>
          </p:cNvPr>
          <p:cNvSpPr/>
          <p:nvPr/>
        </p:nvSpPr>
        <p:spPr>
          <a:xfrm>
            <a:off x="8268617" y="2346857"/>
            <a:ext cx="1223494" cy="902336"/>
          </a:xfrm>
          <a:prstGeom prst="roundRect">
            <a:avLst/>
          </a:prstGeom>
          <a:noFill/>
          <a:ln w="38100" cmpd="sng">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圆角 35">
            <a:extLst>
              <a:ext uri="{FF2B5EF4-FFF2-40B4-BE49-F238E27FC236}">
                <a16:creationId xmlns:a16="http://schemas.microsoft.com/office/drawing/2014/main" id="{D1EBCD19-CA62-4D48-85F9-D3B21537754B}"/>
              </a:ext>
            </a:extLst>
          </p:cNvPr>
          <p:cNvSpPr/>
          <p:nvPr/>
        </p:nvSpPr>
        <p:spPr>
          <a:xfrm>
            <a:off x="9744850" y="3427792"/>
            <a:ext cx="1223494" cy="902336"/>
          </a:xfrm>
          <a:prstGeom prst="roundRect">
            <a:avLst/>
          </a:prstGeom>
          <a:noFill/>
          <a:ln w="38100" cmpd="sng">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38721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3" grpId="0" animBg="1"/>
      <p:bldP spid="41" grpId="0" animBg="1"/>
      <p:bldP spid="3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7010400" y="905614"/>
            <a:ext cx="342111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010400" y="1893587"/>
            <a:ext cx="342111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7010401" y="1068225"/>
            <a:ext cx="1340070" cy="646331"/>
          </a:xfrm>
          <a:prstGeom prst="rect">
            <a:avLst/>
          </a:prstGeom>
          <a:noFill/>
        </p:spPr>
        <p:txBody>
          <a:bodyPr wrap="square" rtlCol="0">
            <a:spAutoFit/>
          </a:bodyPr>
          <a:lstStyle/>
          <a:p>
            <a:r>
              <a:rPr lang="zh-CN" altLang="en-US" sz="3600" dirty="0">
                <a:solidFill>
                  <a:schemeClr val="bg1"/>
                </a:solidFill>
              </a:rPr>
              <a:t>大纲</a:t>
            </a:r>
          </a:p>
        </p:txBody>
      </p:sp>
      <p:sp>
        <p:nvSpPr>
          <p:cNvPr id="8" name="椭圆 7"/>
          <p:cNvSpPr/>
          <p:nvPr/>
        </p:nvSpPr>
        <p:spPr>
          <a:xfrm>
            <a:off x="8350470" y="131814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720958" y="1259024"/>
            <a:ext cx="1710559" cy="2811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8641429" y="1203717"/>
            <a:ext cx="1869616" cy="369332"/>
          </a:xfrm>
          <a:prstGeom prst="rect">
            <a:avLst/>
          </a:prstGeom>
          <a:noFill/>
        </p:spPr>
        <p:txBody>
          <a:bodyPr wrap="square" rtlCol="0">
            <a:spAutoFit/>
          </a:bodyPr>
          <a:lstStyle/>
          <a:p>
            <a:pPr algn="ctr"/>
            <a:r>
              <a:rPr lang="en-US" altLang="zh-CN" dirty="0"/>
              <a:t>Catalogue</a:t>
            </a:r>
            <a:endParaRPr lang="zh-CN" altLang="en-US" dirty="0"/>
          </a:p>
        </p:txBody>
      </p:sp>
      <p:cxnSp>
        <p:nvCxnSpPr>
          <p:cNvPr id="15" name="直接连接符 14"/>
          <p:cNvCxnSpPr/>
          <p:nvPr/>
        </p:nvCxnSpPr>
        <p:spPr>
          <a:xfrm>
            <a:off x="10431517" y="1893587"/>
            <a:ext cx="0" cy="406525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1874521" y="5958840"/>
            <a:ext cx="855699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1874520" y="5486400"/>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558290" y="4918710"/>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p:nvPr/>
        </p:nvCxnSpPr>
        <p:spPr>
          <a:xfrm flipV="1">
            <a:off x="1874520" y="4446270"/>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菱形 25"/>
          <p:cNvSpPr/>
          <p:nvPr/>
        </p:nvSpPr>
        <p:spPr>
          <a:xfrm>
            <a:off x="1558290" y="3963670"/>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直接连接符 26"/>
          <p:cNvCxnSpPr>
            <a:stCxn id="26" idx="0"/>
          </p:cNvCxnSpPr>
          <p:nvPr/>
        </p:nvCxnSpPr>
        <p:spPr>
          <a:xfrm flipV="1">
            <a:off x="1874520" y="3354070"/>
            <a:ext cx="0" cy="6096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菱形 27"/>
          <p:cNvSpPr/>
          <p:nvPr/>
        </p:nvSpPr>
        <p:spPr>
          <a:xfrm>
            <a:off x="1558290" y="2946051"/>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flipV="1">
            <a:off x="1874520" y="2488851"/>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菱形 29"/>
          <p:cNvSpPr/>
          <p:nvPr/>
        </p:nvSpPr>
        <p:spPr>
          <a:xfrm>
            <a:off x="1558290" y="1915446"/>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1691640" y="1936267"/>
            <a:ext cx="1291459" cy="523220"/>
          </a:xfrm>
          <a:prstGeom prst="rect">
            <a:avLst/>
          </a:prstGeom>
          <a:noFill/>
        </p:spPr>
        <p:txBody>
          <a:bodyPr wrap="square" rtlCol="0">
            <a:spAutoFit/>
          </a:bodyPr>
          <a:lstStyle/>
          <a:p>
            <a:r>
              <a:rPr lang="en-US" altLang="zh-CN" sz="2800" dirty="0"/>
              <a:t>1</a:t>
            </a:r>
            <a:endParaRPr lang="zh-CN" altLang="en-US" sz="2800" dirty="0"/>
          </a:p>
        </p:txBody>
      </p:sp>
      <p:sp>
        <p:nvSpPr>
          <p:cNvPr id="35" name="文本框 34"/>
          <p:cNvSpPr txBox="1"/>
          <p:nvPr/>
        </p:nvSpPr>
        <p:spPr>
          <a:xfrm>
            <a:off x="1691640" y="2977163"/>
            <a:ext cx="1291459" cy="523220"/>
          </a:xfrm>
          <a:prstGeom prst="rect">
            <a:avLst/>
          </a:prstGeom>
          <a:noFill/>
        </p:spPr>
        <p:txBody>
          <a:bodyPr wrap="square" rtlCol="0">
            <a:spAutoFit/>
          </a:bodyPr>
          <a:lstStyle/>
          <a:p>
            <a:r>
              <a:rPr lang="en-US" altLang="zh-CN" sz="2800" dirty="0"/>
              <a:t>2</a:t>
            </a:r>
            <a:endParaRPr lang="zh-CN" altLang="en-US" sz="2800" dirty="0"/>
          </a:p>
        </p:txBody>
      </p:sp>
      <p:sp>
        <p:nvSpPr>
          <p:cNvPr id="36" name="文本框 35"/>
          <p:cNvSpPr txBox="1"/>
          <p:nvPr/>
        </p:nvSpPr>
        <p:spPr>
          <a:xfrm>
            <a:off x="1691639" y="4002112"/>
            <a:ext cx="1291459" cy="523220"/>
          </a:xfrm>
          <a:prstGeom prst="rect">
            <a:avLst/>
          </a:prstGeom>
          <a:noFill/>
        </p:spPr>
        <p:txBody>
          <a:bodyPr wrap="square" rtlCol="0">
            <a:spAutoFit/>
          </a:bodyPr>
          <a:lstStyle/>
          <a:p>
            <a:r>
              <a:rPr lang="en-US" altLang="zh-CN" sz="2800" dirty="0"/>
              <a:t>3</a:t>
            </a:r>
            <a:endParaRPr lang="zh-CN" altLang="en-US" sz="2800" dirty="0"/>
          </a:p>
        </p:txBody>
      </p:sp>
      <p:sp>
        <p:nvSpPr>
          <p:cNvPr id="37" name="文本框 36"/>
          <p:cNvSpPr txBox="1"/>
          <p:nvPr/>
        </p:nvSpPr>
        <p:spPr>
          <a:xfrm>
            <a:off x="1691638" y="4987774"/>
            <a:ext cx="1291459" cy="523220"/>
          </a:xfrm>
          <a:prstGeom prst="rect">
            <a:avLst/>
          </a:prstGeom>
          <a:noFill/>
        </p:spPr>
        <p:txBody>
          <a:bodyPr wrap="square" rtlCol="0">
            <a:spAutoFit/>
          </a:bodyPr>
          <a:lstStyle/>
          <a:p>
            <a:r>
              <a:rPr lang="en-US" altLang="zh-CN" sz="2800" dirty="0"/>
              <a:t>4</a:t>
            </a:r>
            <a:endParaRPr lang="zh-CN" altLang="en-US" sz="2800" dirty="0"/>
          </a:p>
        </p:txBody>
      </p:sp>
      <p:sp>
        <p:nvSpPr>
          <p:cNvPr id="44" name="文本框 43"/>
          <p:cNvSpPr txBox="1"/>
          <p:nvPr/>
        </p:nvSpPr>
        <p:spPr>
          <a:xfrm>
            <a:off x="2573589" y="1979585"/>
            <a:ext cx="1670866" cy="461665"/>
          </a:xfrm>
          <a:prstGeom prst="rect">
            <a:avLst/>
          </a:prstGeom>
          <a:noFill/>
        </p:spPr>
        <p:txBody>
          <a:bodyPr wrap="square" rtlCol="0">
            <a:spAutoFit/>
          </a:bodyPr>
          <a:lstStyle/>
          <a:p>
            <a:r>
              <a:rPr lang="zh-CN" altLang="en-US" sz="2400" dirty="0">
                <a:solidFill>
                  <a:srgbClr val="FFFF00"/>
                </a:solidFill>
              </a:rPr>
              <a:t>纳什均衡</a:t>
            </a:r>
          </a:p>
        </p:txBody>
      </p:sp>
      <p:sp>
        <p:nvSpPr>
          <p:cNvPr id="46" name="文本框 45"/>
          <p:cNvSpPr txBox="1"/>
          <p:nvPr/>
        </p:nvSpPr>
        <p:spPr>
          <a:xfrm>
            <a:off x="2573588" y="3013513"/>
            <a:ext cx="2816149" cy="461665"/>
          </a:xfrm>
          <a:prstGeom prst="rect">
            <a:avLst/>
          </a:prstGeom>
          <a:noFill/>
        </p:spPr>
        <p:txBody>
          <a:bodyPr wrap="square" rtlCol="0">
            <a:spAutoFit/>
          </a:bodyPr>
          <a:lstStyle/>
          <a:p>
            <a:r>
              <a:rPr lang="zh-CN" altLang="en-US" sz="2400" dirty="0">
                <a:solidFill>
                  <a:schemeClr val="bg1"/>
                </a:solidFill>
              </a:rPr>
              <a:t>不</a:t>
            </a:r>
            <a:r>
              <a:rPr lang="en-US" altLang="zh-CN" sz="2400" dirty="0">
                <a:solidFill>
                  <a:schemeClr val="bg1"/>
                </a:solidFill>
              </a:rPr>
              <a:t>/</a:t>
            </a:r>
            <a:r>
              <a:rPr lang="zh-CN" altLang="en-US" sz="2400" dirty="0">
                <a:solidFill>
                  <a:schemeClr val="bg1"/>
                </a:solidFill>
              </a:rPr>
              <a:t>完全信息博弈</a:t>
            </a:r>
          </a:p>
        </p:txBody>
      </p:sp>
      <p:sp>
        <p:nvSpPr>
          <p:cNvPr id="47" name="文本框 46"/>
          <p:cNvSpPr txBox="1"/>
          <p:nvPr/>
        </p:nvSpPr>
        <p:spPr>
          <a:xfrm>
            <a:off x="2573588" y="4043421"/>
            <a:ext cx="7743877" cy="461665"/>
          </a:xfrm>
          <a:prstGeom prst="rect">
            <a:avLst/>
          </a:prstGeom>
          <a:noFill/>
        </p:spPr>
        <p:txBody>
          <a:bodyPr wrap="square" rtlCol="0">
            <a:spAutoFit/>
          </a:bodyPr>
          <a:lstStyle/>
          <a:p>
            <a:r>
              <a:rPr lang="zh-CN" altLang="en-US" sz="2400" dirty="0">
                <a:solidFill>
                  <a:schemeClr val="bg1"/>
                </a:solidFill>
              </a:rPr>
              <a:t>动态博弈</a:t>
            </a:r>
          </a:p>
        </p:txBody>
      </p:sp>
      <p:sp>
        <p:nvSpPr>
          <p:cNvPr id="48" name="文本框 47"/>
          <p:cNvSpPr txBox="1"/>
          <p:nvPr/>
        </p:nvSpPr>
        <p:spPr>
          <a:xfrm>
            <a:off x="2573589" y="5017962"/>
            <a:ext cx="3295518" cy="461665"/>
          </a:xfrm>
          <a:prstGeom prst="rect">
            <a:avLst/>
          </a:prstGeom>
          <a:noFill/>
        </p:spPr>
        <p:txBody>
          <a:bodyPr wrap="square" rtlCol="0">
            <a:spAutoFit/>
          </a:bodyPr>
          <a:lstStyle/>
          <a:p>
            <a:r>
              <a:rPr lang="zh-CN" altLang="en-US" sz="2400" dirty="0">
                <a:solidFill>
                  <a:schemeClr val="bg1"/>
                </a:solidFill>
              </a:rPr>
              <a:t>狼人杀 </a:t>
            </a:r>
            <a:r>
              <a:rPr lang="en-US" altLang="zh-CN" sz="2400" dirty="0">
                <a:solidFill>
                  <a:schemeClr val="bg1"/>
                </a:solidFill>
              </a:rPr>
              <a:t>x </a:t>
            </a:r>
            <a:r>
              <a:rPr lang="zh-CN" altLang="en-US" sz="2400" dirty="0">
                <a:solidFill>
                  <a:schemeClr val="bg1"/>
                </a:solidFill>
              </a:rPr>
              <a:t>博弈</a:t>
            </a:r>
          </a:p>
        </p:txBody>
      </p:sp>
      <p:sp>
        <p:nvSpPr>
          <p:cNvPr id="31" name="文本框 30">
            <a:extLst>
              <a:ext uri="{FF2B5EF4-FFF2-40B4-BE49-F238E27FC236}">
                <a16:creationId xmlns:a16="http://schemas.microsoft.com/office/drawing/2014/main" id="{FBD6BDA5-8ACB-A94F-A751-5568B9B20482}"/>
              </a:ext>
            </a:extLst>
          </p:cNvPr>
          <p:cNvSpPr txBox="1"/>
          <p:nvPr/>
        </p:nvSpPr>
        <p:spPr>
          <a:xfrm>
            <a:off x="5862049" y="2459487"/>
            <a:ext cx="2078024" cy="461665"/>
          </a:xfrm>
          <a:prstGeom prst="rect">
            <a:avLst/>
          </a:prstGeom>
          <a:noFill/>
        </p:spPr>
        <p:txBody>
          <a:bodyPr wrap="square" rtlCol="0">
            <a:spAutoFit/>
          </a:bodyPr>
          <a:lstStyle/>
          <a:p>
            <a:r>
              <a:rPr lang="zh-CN" altLang="en-US" sz="2400" dirty="0">
                <a:solidFill>
                  <a:schemeClr val="bg1"/>
                </a:solidFill>
              </a:rPr>
              <a:t>静态博弈</a:t>
            </a:r>
          </a:p>
        </p:txBody>
      </p:sp>
      <p:sp>
        <p:nvSpPr>
          <p:cNvPr id="32" name="文本框 31">
            <a:extLst>
              <a:ext uri="{FF2B5EF4-FFF2-40B4-BE49-F238E27FC236}">
                <a16:creationId xmlns:a16="http://schemas.microsoft.com/office/drawing/2014/main" id="{1F36AE76-49A2-C442-B9F8-27C2C14DE77D}"/>
              </a:ext>
            </a:extLst>
          </p:cNvPr>
          <p:cNvSpPr txBox="1"/>
          <p:nvPr/>
        </p:nvSpPr>
        <p:spPr>
          <a:xfrm>
            <a:off x="5168270" y="1843622"/>
            <a:ext cx="656499" cy="1569660"/>
          </a:xfrm>
          <a:prstGeom prst="rect">
            <a:avLst/>
          </a:prstGeom>
          <a:noFill/>
        </p:spPr>
        <p:txBody>
          <a:bodyPr wrap="square" rtlCol="0">
            <a:spAutoFit/>
          </a:bodyPr>
          <a:lstStyle/>
          <a:p>
            <a:r>
              <a:rPr lang="en-US" altLang="zh-CN" sz="9600" dirty="0">
                <a:solidFill>
                  <a:schemeClr val="bg1"/>
                </a:solidFill>
              </a:rPr>
              <a:t>}</a:t>
            </a:r>
            <a:endParaRPr lang="zh-CN" altLang="en-US" sz="9600" dirty="0">
              <a:solidFill>
                <a:schemeClr val="bg1"/>
              </a:solidFill>
            </a:endParaRPr>
          </a:p>
        </p:txBody>
      </p:sp>
    </p:spTree>
    <p:extLst>
      <p:ext uri="{BB962C8B-B14F-4D97-AF65-F5344CB8AC3E}">
        <p14:creationId xmlns:p14="http://schemas.microsoft.com/office/powerpoint/2010/main" val="2509616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旅行者困境</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6171076" y="683767"/>
            <a:ext cx="1176782" cy="584775"/>
          </a:xfrm>
          <a:prstGeom prst="rect">
            <a:avLst/>
          </a:prstGeom>
          <a:noFill/>
        </p:spPr>
        <p:txBody>
          <a:bodyPr wrap="square" rtlCol="0">
            <a:spAutoFit/>
          </a:bodyPr>
          <a:lstStyle/>
          <a:p>
            <a:r>
              <a:rPr lang="zh-CN" altLang="en-US" sz="3200" b="1" dirty="0">
                <a:solidFill>
                  <a:schemeClr val="bg1"/>
                </a:solidFill>
              </a:rPr>
              <a:t>题目：</a:t>
            </a:r>
          </a:p>
        </p:txBody>
      </p:sp>
      <p:sp>
        <p:nvSpPr>
          <p:cNvPr id="18" name="文本框 17"/>
          <p:cNvSpPr txBox="1"/>
          <p:nvPr/>
        </p:nvSpPr>
        <p:spPr>
          <a:xfrm>
            <a:off x="7400783" y="772132"/>
            <a:ext cx="4127189" cy="1424621"/>
          </a:xfrm>
          <a:prstGeom prst="rect">
            <a:avLst/>
          </a:prstGeom>
          <a:noFill/>
        </p:spPr>
        <p:txBody>
          <a:bodyPr wrap="square" rtlCol="0">
            <a:spAutoFit/>
          </a:bodyPr>
          <a:lstStyle/>
          <a:p>
            <a:pPr>
              <a:lnSpc>
                <a:spcPct val="150000"/>
              </a:lnSpc>
            </a:pPr>
            <a:r>
              <a:rPr lang="en-US" altLang="zh-CN" sz="2000" dirty="0">
                <a:solidFill>
                  <a:schemeClr val="bg1"/>
                </a:solidFill>
              </a:rPr>
              <a:t>A </a:t>
            </a:r>
            <a:r>
              <a:rPr lang="zh-CN" altLang="en-US" sz="2000" dirty="0">
                <a:solidFill>
                  <a:schemeClr val="bg1"/>
                </a:solidFill>
              </a:rPr>
              <a:t>和 </a:t>
            </a:r>
            <a:r>
              <a:rPr lang="en-US" altLang="zh-CN" sz="2000" dirty="0">
                <a:solidFill>
                  <a:schemeClr val="bg1"/>
                </a:solidFill>
              </a:rPr>
              <a:t>B </a:t>
            </a:r>
            <a:r>
              <a:rPr lang="zh-CN" altLang="en-US" sz="2000" dirty="0">
                <a:solidFill>
                  <a:schemeClr val="bg1"/>
                </a:solidFill>
              </a:rPr>
              <a:t>各丢失了一件瓷器要求赔偿</a:t>
            </a:r>
            <a:endParaRPr lang="en-US" altLang="zh-CN" sz="2000" dirty="0">
              <a:solidFill>
                <a:schemeClr val="bg1"/>
              </a:solidFill>
            </a:endParaRPr>
          </a:p>
          <a:p>
            <a:pPr>
              <a:lnSpc>
                <a:spcPct val="150000"/>
              </a:lnSpc>
            </a:pPr>
            <a:r>
              <a:rPr lang="zh-CN" altLang="en-US" sz="2000" dirty="0">
                <a:solidFill>
                  <a:schemeClr val="bg1"/>
                </a:solidFill>
              </a:rPr>
              <a:t>瓷器估价 </a:t>
            </a:r>
            <a:r>
              <a:rPr lang="en-US" altLang="zh-CN" sz="2000" dirty="0">
                <a:solidFill>
                  <a:schemeClr val="bg1"/>
                </a:solidFill>
              </a:rPr>
              <a:t>2 ~ 100 </a:t>
            </a:r>
            <a:r>
              <a:rPr lang="zh-CN" altLang="en-US" sz="2000" dirty="0">
                <a:solidFill>
                  <a:schemeClr val="bg1"/>
                </a:solidFill>
              </a:rPr>
              <a:t>元</a:t>
            </a:r>
            <a:endParaRPr lang="en-US" altLang="zh-CN" sz="2000" dirty="0">
              <a:solidFill>
                <a:schemeClr val="bg1"/>
              </a:solidFill>
            </a:endParaRPr>
          </a:p>
          <a:p>
            <a:pPr>
              <a:lnSpc>
                <a:spcPct val="150000"/>
              </a:lnSpc>
            </a:pPr>
            <a:r>
              <a:rPr lang="zh-CN" altLang="en-US" sz="2000" dirty="0">
                <a:solidFill>
                  <a:schemeClr val="bg1"/>
                </a:solidFill>
              </a:rPr>
              <a:t>赔偿者让 </a:t>
            </a:r>
            <a:r>
              <a:rPr lang="en-US" altLang="zh-CN" sz="2000" dirty="0">
                <a:solidFill>
                  <a:schemeClr val="bg1"/>
                </a:solidFill>
              </a:rPr>
              <a:t>A </a:t>
            </a:r>
            <a:r>
              <a:rPr lang="zh-CN" altLang="en-US" sz="2000" dirty="0">
                <a:solidFill>
                  <a:schemeClr val="bg1"/>
                </a:solidFill>
              </a:rPr>
              <a:t>和 </a:t>
            </a:r>
            <a:r>
              <a:rPr lang="en-US" altLang="zh-CN" sz="2000" dirty="0">
                <a:solidFill>
                  <a:schemeClr val="bg1"/>
                </a:solidFill>
              </a:rPr>
              <a:t>B </a:t>
            </a:r>
            <a:r>
              <a:rPr lang="zh-CN" altLang="en-US" sz="2000" dirty="0">
                <a:solidFill>
                  <a:schemeClr val="bg1"/>
                </a:solidFill>
              </a:rPr>
              <a:t>各自写出价格</a:t>
            </a:r>
            <a:endParaRPr lang="en-US" altLang="zh-CN" sz="2000" dirty="0">
              <a:solidFill>
                <a:schemeClr val="bg1"/>
              </a:solidFill>
            </a:endParaRPr>
          </a:p>
        </p:txBody>
      </p:sp>
      <p:sp>
        <p:nvSpPr>
          <p:cNvPr id="19" name="文本框 18">
            <a:extLst>
              <a:ext uri="{FF2B5EF4-FFF2-40B4-BE49-F238E27FC236}">
                <a16:creationId xmlns:a16="http://schemas.microsoft.com/office/drawing/2014/main" id="{CC126E0F-D4A3-4BF2-85DF-557CF6DE609B}"/>
              </a:ext>
            </a:extLst>
          </p:cNvPr>
          <p:cNvSpPr txBox="1"/>
          <p:nvPr/>
        </p:nvSpPr>
        <p:spPr>
          <a:xfrm>
            <a:off x="6171075" y="2422746"/>
            <a:ext cx="1176782" cy="584775"/>
          </a:xfrm>
          <a:prstGeom prst="rect">
            <a:avLst/>
          </a:prstGeom>
          <a:noFill/>
        </p:spPr>
        <p:txBody>
          <a:bodyPr wrap="square" rtlCol="0">
            <a:spAutoFit/>
          </a:bodyPr>
          <a:lstStyle/>
          <a:p>
            <a:r>
              <a:rPr lang="zh-CN" altLang="en-US" sz="3200" b="1" dirty="0">
                <a:solidFill>
                  <a:srgbClr val="FFFF00"/>
                </a:solidFill>
              </a:rPr>
              <a:t>规则：</a:t>
            </a:r>
          </a:p>
        </p:txBody>
      </p:sp>
      <p:sp>
        <p:nvSpPr>
          <p:cNvPr id="20" name="文本框 19">
            <a:extLst>
              <a:ext uri="{FF2B5EF4-FFF2-40B4-BE49-F238E27FC236}">
                <a16:creationId xmlns:a16="http://schemas.microsoft.com/office/drawing/2014/main" id="{BD1FCEB1-9701-4A22-A516-E45BA7882EE1}"/>
              </a:ext>
            </a:extLst>
          </p:cNvPr>
          <p:cNvSpPr txBox="1"/>
          <p:nvPr/>
        </p:nvSpPr>
        <p:spPr>
          <a:xfrm>
            <a:off x="7400783" y="2499689"/>
            <a:ext cx="4127189" cy="1424621"/>
          </a:xfrm>
          <a:prstGeom prst="rect">
            <a:avLst/>
          </a:prstGeom>
          <a:noFill/>
        </p:spPr>
        <p:txBody>
          <a:bodyPr wrap="square" rtlCol="0">
            <a:spAutoFit/>
          </a:bodyPr>
          <a:lstStyle/>
          <a:p>
            <a:pPr>
              <a:lnSpc>
                <a:spcPct val="150000"/>
              </a:lnSpc>
            </a:pPr>
            <a:r>
              <a:rPr lang="zh-CN" altLang="en-US" sz="2000" dirty="0">
                <a:solidFill>
                  <a:srgbClr val="FFFF00"/>
                </a:solidFill>
              </a:rPr>
              <a:t>如果价格相同则赔偿</a:t>
            </a:r>
            <a:endParaRPr lang="en-US" altLang="zh-CN" sz="2000" dirty="0">
              <a:solidFill>
                <a:srgbClr val="FFFF00"/>
              </a:solidFill>
            </a:endParaRPr>
          </a:p>
          <a:p>
            <a:pPr>
              <a:lnSpc>
                <a:spcPct val="150000"/>
              </a:lnSpc>
            </a:pPr>
            <a:r>
              <a:rPr lang="zh-CN" altLang="en-US" sz="2000" dirty="0">
                <a:solidFill>
                  <a:srgbClr val="FFFF00"/>
                </a:solidFill>
              </a:rPr>
              <a:t>如果价格不同则按低价赔偿</a:t>
            </a:r>
            <a:endParaRPr lang="en-US" altLang="zh-CN" sz="2000" dirty="0">
              <a:solidFill>
                <a:srgbClr val="FFFF00"/>
              </a:solidFill>
            </a:endParaRPr>
          </a:p>
          <a:p>
            <a:pPr>
              <a:lnSpc>
                <a:spcPct val="150000"/>
              </a:lnSpc>
            </a:pPr>
            <a:r>
              <a:rPr lang="zh-CN" altLang="en-US" sz="2000" dirty="0">
                <a:solidFill>
                  <a:srgbClr val="FFFF00"/>
                </a:solidFill>
              </a:rPr>
              <a:t>价高者罚 </a:t>
            </a:r>
            <a:r>
              <a:rPr lang="en-US" altLang="zh-CN" sz="2000" dirty="0">
                <a:solidFill>
                  <a:srgbClr val="FFFF00"/>
                </a:solidFill>
              </a:rPr>
              <a:t>2 </a:t>
            </a:r>
            <a:r>
              <a:rPr lang="zh-CN" altLang="en-US" sz="2000" dirty="0">
                <a:solidFill>
                  <a:srgbClr val="FFFF00"/>
                </a:solidFill>
              </a:rPr>
              <a:t>元，价低者奖 </a:t>
            </a:r>
            <a:r>
              <a:rPr lang="en-US" altLang="zh-CN" sz="2000" dirty="0">
                <a:solidFill>
                  <a:srgbClr val="FFFF00"/>
                </a:solidFill>
              </a:rPr>
              <a:t>2 </a:t>
            </a:r>
            <a:r>
              <a:rPr lang="zh-CN" altLang="en-US" sz="2000" dirty="0">
                <a:solidFill>
                  <a:srgbClr val="FFFF00"/>
                </a:solidFill>
              </a:rPr>
              <a:t>元</a:t>
            </a:r>
            <a:endParaRPr lang="en-US" altLang="zh-CN" sz="2000" dirty="0">
              <a:solidFill>
                <a:srgbClr val="FFFF00"/>
              </a:solidFill>
            </a:endParaRPr>
          </a:p>
        </p:txBody>
      </p:sp>
      <p:sp>
        <p:nvSpPr>
          <p:cNvPr id="21" name="文本框 20">
            <a:extLst>
              <a:ext uri="{FF2B5EF4-FFF2-40B4-BE49-F238E27FC236}">
                <a16:creationId xmlns:a16="http://schemas.microsoft.com/office/drawing/2014/main" id="{59397A63-E617-4D08-9D64-9907635598DD}"/>
              </a:ext>
            </a:extLst>
          </p:cNvPr>
          <p:cNvSpPr txBox="1"/>
          <p:nvPr/>
        </p:nvSpPr>
        <p:spPr>
          <a:xfrm>
            <a:off x="6171075" y="4162488"/>
            <a:ext cx="1176782" cy="584775"/>
          </a:xfrm>
          <a:prstGeom prst="rect">
            <a:avLst/>
          </a:prstGeom>
          <a:noFill/>
        </p:spPr>
        <p:txBody>
          <a:bodyPr wrap="square" rtlCol="0">
            <a:spAutoFit/>
          </a:bodyPr>
          <a:lstStyle/>
          <a:p>
            <a:r>
              <a:rPr lang="zh-CN" altLang="en-US" sz="3200" b="1" dirty="0">
                <a:solidFill>
                  <a:schemeClr val="bg1"/>
                </a:solidFill>
              </a:rPr>
              <a:t>问题：</a:t>
            </a:r>
          </a:p>
        </p:txBody>
      </p:sp>
      <p:sp>
        <p:nvSpPr>
          <p:cNvPr id="22" name="文本框 21">
            <a:extLst>
              <a:ext uri="{FF2B5EF4-FFF2-40B4-BE49-F238E27FC236}">
                <a16:creationId xmlns:a16="http://schemas.microsoft.com/office/drawing/2014/main" id="{127E9419-1407-4B96-B4A9-9E020FB8FB4C}"/>
              </a:ext>
            </a:extLst>
          </p:cNvPr>
          <p:cNvSpPr txBox="1"/>
          <p:nvPr/>
        </p:nvSpPr>
        <p:spPr>
          <a:xfrm>
            <a:off x="7400783" y="4227246"/>
            <a:ext cx="4127189" cy="967957"/>
          </a:xfrm>
          <a:prstGeom prst="rect">
            <a:avLst/>
          </a:prstGeom>
          <a:noFill/>
        </p:spPr>
        <p:txBody>
          <a:bodyPr wrap="square" rtlCol="0">
            <a:spAutoFit/>
          </a:bodyPr>
          <a:lstStyle/>
          <a:p>
            <a:pPr>
              <a:lnSpc>
                <a:spcPct val="150000"/>
              </a:lnSpc>
            </a:pPr>
            <a:r>
              <a:rPr lang="zh-CN" altLang="en-US" sz="2000" dirty="0">
                <a:solidFill>
                  <a:schemeClr val="bg1"/>
                </a:solidFill>
              </a:rPr>
              <a:t>在不进行串谋的情况下</a:t>
            </a:r>
            <a:endParaRPr lang="en-US" altLang="zh-CN" sz="2000" dirty="0">
              <a:solidFill>
                <a:schemeClr val="bg1"/>
              </a:solidFill>
            </a:endParaRPr>
          </a:p>
          <a:p>
            <a:pPr>
              <a:lnSpc>
                <a:spcPct val="150000"/>
              </a:lnSpc>
            </a:pPr>
            <a:r>
              <a:rPr lang="en-US" altLang="zh-CN" sz="2000" dirty="0">
                <a:solidFill>
                  <a:schemeClr val="bg1"/>
                </a:solidFill>
              </a:rPr>
              <a:t>A </a:t>
            </a:r>
            <a:r>
              <a:rPr lang="zh-CN" altLang="en-US" sz="2000" dirty="0">
                <a:solidFill>
                  <a:schemeClr val="bg1"/>
                </a:solidFill>
              </a:rPr>
              <a:t>和 </a:t>
            </a:r>
            <a:r>
              <a:rPr lang="en-US" altLang="zh-CN" sz="2000" dirty="0">
                <a:solidFill>
                  <a:schemeClr val="bg1"/>
                </a:solidFill>
              </a:rPr>
              <a:t>B </a:t>
            </a:r>
            <a:r>
              <a:rPr lang="zh-CN" altLang="en-US" sz="2000" dirty="0">
                <a:solidFill>
                  <a:schemeClr val="bg1"/>
                </a:solidFill>
              </a:rPr>
              <a:t>会写下什么样的价格？</a:t>
            </a:r>
            <a:endParaRPr lang="en-US" altLang="zh-CN" sz="2000" dirty="0">
              <a:solidFill>
                <a:schemeClr val="bg1"/>
              </a:solidFill>
            </a:endParaRPr>
          </a:p>
        </p:txBody>
      </p:sp>
      <p:cxnSp>
        <p:nvCxnSpPr>
          <p:cNvPr id="23" name="直接连接符 4">
            <a:extLst>
              <a:ext uri="{FF2B5EF4-FFF2-40B4-BE49-F238E27FC236}">
                <a16:creationId xmlns:a16="http://schemas.microsoft.com/office/drawing/2014/main" id="{CBE3DA7D-5423-2041-8622-54DBCD6AD09E}"/>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直接连接符 5">
            <a:extLst>
              <a:ext uri="{FF2B5EF4-FFF2-40B4-BE49-F238E27FC236}">
                <a16:creationId xmlns:a16="http://schemas.microsoft.com/office/drawing/2014/main" id="{41AEA34B-5DCF-564E-8653-2A5B35F5907E}"/>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5" name="椭圆 24">
            <a:extLst>
              <a:ext uri="{FF2B5EF4-FFF2-40B4-BE49-F238E27FC236}">
                <a16:creationId xmlns:a16="http://schemas.microsoft.com/office/drawing/2014/main" id="{9E649A81-A193-7D47-ADE2-BF1FE99623CB}"/>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a:extLst>
              <a:ext uri="{FF2B5EF4-FFF2-40B4-BE49-F238E27FC236}">
                <a16:creationId xmlns:a16="http://schemas.microsoft.com/office/drawing/2014/main" id="{02A67852-1FCC-3247-9AA7-46FBCFD3EBC4}"/>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文本框 26">
            <a:extLst>
              <a:ext uri="{FF2B5EF4-FFF2-40B4-BE49-F238E27FC236}">
                <a16:creationId xmlns:a16="http://schemas.microsoft.com/office/drawing/2014/main" id="{75FBF4D3-C728-EF49-B08F-5AA4BB1E96E0}"/>
              </a:ext>
            </a:extLst>
          </p:cNvPr>
          <p:cNvSpPr txBox="1"/>
          <p:nvPr/>
        </p:nvSpPr>
        <p:spPr>
          <a:xfrm>
            <a:off x="477563" y="6328417"/>
            <a:ext cx="2205200" cy="369332"/>
          </a:xfrm>
          <a:prstGeom prst="rect">
            <a:avLst/>
          </a:prstGeom>
          <a:noFill/>
        </p:spPr>
        <p:txBody>
          <a:bodyPr wrap="square" rtlCol="0">
            <a:spAutoFit/>
          </a:bodyPr>
          <a:lstStyle/>
          <a:p>
            <a:pPr algn="ctr"/>
            <a:r>
              <a:rPr lang="zh-CN" altLang="en-US" dirty="0"/>
              <a:t>纳什均衡</a:t>
            </a:r>
          </a:p>
        </p:txBody>
      </p:sp>
      <p:sp>
        <p:nvSpPr>
          <p:cNvPr id="28" name="椭圆 27">
            <a:extLst>
              <a:ext uri="{FF2B5EF4-FFF2-40B4-BE49-F238E27FC236}">
                <a16:creationId xmlns:a16="http://schemas.microsoft.com/office/drawing/2014/main" id="{098DFC1F-3DF4-7948-AC4B-A9E4232BAF4E}"/>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0AEFED10-3C54-E943-96A3-26C203CEB9AE}"/>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旅</a:t>
            </a:r>
          </a:p>
        </p:txBody>
      </p:sp>
      <p:sp>
        <p:nvSpPr>
          <p:cNvPr id="31" name="文本框 30">
            <a:extLst>
              <a:ext uri="{FF2B5EF4-FFF2-40B4-BE49-F238E27FC236}">
                <a16:creationId xmlns:a16="http://schemas.microsoft.com/office/drawing/2014/main" id="{68C7CDB4-9D2C-8347-AC30-537911A135ED}"/>
              </a:ext>
            </a:extLst>
          </p:cNvPr>
          <p:cNvSpPr txBox="1"/>
          <p:nvPr/>
        </p:nvSpPr>
        <p:spPr>
          <a:xfrm>
            <a:off x="6171076" y="5849491"/>
            <a:ext cx="1176782" cy="584775"/>
          </a:xfrm>
          <a:prstGeom prst="rect">
            <a:avLst/>
          </a:prstGeom>
          <a:noFill/>
        </p:spPr>
        <p:txBody>
          <a:bodyPr wrap="square" rtlCol="0">
            <a:spAutoFit/>
          </a:bodyPr>
          <a:lstStyle/>
          <a:p>
            <a:r>
              <a:rPr lang="zh-CN" altLang="en-US" sz="3200" b="1" dirty="0">
                <a:solidFill>
                  <a:schemeClr val="bg1"/>
                </a:solidFill>
              </a:rPr>
              <a:t>假设：</a:t>
            </a:r>
          </a:p>
        </p:txBody>
      </p:sp>
      <p:sp>
        <p:nvSpPr>
          <p:cNvPr id="32" name="文本框 31">
            <a:extLst>
              <a:ext uri="{FF2B5EF4-FFF2-40B4-BE49-F238E27FC236}">
                <a16:creationId xmlns:a16="http://schemas.microsoft.com/office/drawing/2014/main" id="{8FC7E3DF-7CF5-B54E-A088-31ADADBA727E}"/>
              </a:ext>
            </a:extLst>
          </p:cNvPr>
          <p:cNvSpPr txBox="1"/>
          <p:nvPr/>
        </p:nvSpPr>
        <p:spPr>
          <a:xfrm>
            <a:off x="7400783" y="5937856"/>
            <a:ext cx="4693246" cy="506292"/>
          </a:xfrm>
          <a:prstGeom prst="rect">
            <a:avLst/>
          </a:prstGeom>
          <a:noFill/>
        </p:spPr>
        <p:txBody>
          <a:bodyPr wrap="square" rtlCol="0">
            <a:spAutoFit/>
          </a:bodyPr>
          <a:lstStyle/>
          <a:p>
            <a:pPr>
              <a:lnSpc>
                <a:spcPct val="150000"/>
              </a:lnSpc>
            </a:pPr>
            <a:r>
              <a:rPr lang="zh-CN" altLang="en-US" sz="2000" dirty="0">
                <a:solidFill>
                  <a:schemeClr val="bg1"/>
                </a:solidFill>
              </a:rPr>
              <a:t> </a:t>
            </a:r>
            <a:r>
              <a:rPr lang="en-US" altLang="zh-CN" sz="2000" dirty="0">
                <a:solidFill>
                  <a:schemeClr val="bg1"/>
                </a:solidFill>
              </a:rPr>
              <a:t>A</a:t>
            </a:r>
            <a:r>
              <a:rPr lang="zh-CN" altLang="en-US" sz="2000" dirty="0">
                <a:solidFill>
                  <a:schemeClr val="bg1"/>
                </a:solidFill>
              </a:rPr>
              <a:t> 和 </a:t>
            </a:r>
            <a:r>
              <a:rPr lang="en-US" altLang="zh-CN" sz="2000" dirty="0">
                <a:solidFill>
                  <a:schemeClr val="bg1"/>
                </a:solidFill>
              </a:rPr>
              <a:t>B</a:t>
            </a:r>
            <a:r>
              <a:rPr lang="zh-CN" altLang="en-US" sz="2000" dirty="0">
                <a:solidFill>
                  <a:schemeClr val="bg1"/>
                </a:solidFill>
              </a:rPr>
              <a:t> 都是理性的、利益至上的</a:t>
            </a:r>
            <a:endParaRPr lang="en-US" altLang="zh-CN" sz="2000" dirty="0">
              <a:solidFill>
                <a:schemeClr val="bg1"/>
              </a:solidFill>
            </a:endParaRPr>
          </a:p>
        </p:txBody>
      </p:sp>
    </p:spTree>
    <p:extLst>
      <p:ext uri="{BB962C8B-B14F-4D97-AF65-F5344CB8AC3E}">
        <p14:creationId xmlns:p14="http://schemas.microsoft.com/office/powerpoint/2010/main" val="229030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菱形 4"/>
          <p:cNvSpPr/>
          <p:nvPr/>
        </p:nvSpPr>
        <p:spPr>
          <a:xfrm flipH="1">
            <a:off x="1103587" y="1024758"/>
            <a:ext cx="1072055" cy="1072055"/>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菱形 5"/>
          <p:cNvSpPr/>
          <p:nvPr/>
        </p:nvSpPr>
        <p:spPr>
          <a:xfrm flipH="1">
            <a:off x="1056290" y="1713186"/>
            <a:ext cx="1119351" cy="111935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菱形 6"/>
          <p:cNvSpPr/>
          <p:nvPr/>
        </p:nvSpPr>
        <p:spPr>
          <a:xfrm flipH="1">
            <a:off x="1639614" y="772509"/>
            <a:ext cx="3421117" cy="3421117"/>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菱形 7"/>
          <p:cNvSpPr/>
          <p:nvPr/>
        </p:nvSpPr>
        <p:spPr>
          <a:xfrm flipH="1">
            <a:off x="2948151" y="3587967"/>
            <a:ext cx="1211318" cy="1211318"/>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菱形 8"/>
          <p:cNvSpPr/>
          <p:nvPr/>
        </p:nvSpPr>
        <p:spPr>
          <a:xfrm flipH="1">
            <a:off x="2948151" y="4432736"/>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菱形 9"/>
          <p:cNvSpPr/>
          <p:nvPr/>
        </p:nvSpPr>
        <p:spPr>
          <a:xfrm flipH="1">
            <a:off x="1182413" y="3855981"/>
            <a:ext cx="914401" cy="914401"/>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菱形 10"/>
          <p:cNvSpPr/>
          <p:nvPr/>
        </p:nvSpPr>
        <p:spPr>
          <a:xfrm flipH="1">
            <a:off x="5657193" y="5090941"/>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菱形 11"/>
          <p:cNvSpPr/>
          <p:nvPr/>
        </p:nvSpPr>
        <p:spPr>
          <a:xfrm flipH="1">
            <a:off x="3862552" y="1317734"/>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2475186" y="1950802"/>
            <a:ext cx="1747345" cy="1200329"/>
          </a:xfrm>
          <a:prstGeom prst="rect">
            <a:avLst/>
          </a:prstGeom>
          <a:noFill/>
        </p:spPr>
        <p:txBody>
          <a:bodyPr wrap="square" rtlCol="0">
            <a:spAutoFit/>
          </a:bodyPr>
          <a:lstStyle/>
          <a:p>
            <a:pPr algn="ctr"/>
            <a:r>
              <a:rPr lang="zh-CN" altLang="en-US" sz="3600" b="1" dirty="0">
                <a:solidFill>
                  <a:schemeClr val="bg1"/>
                </a:solidFill>
              </a:rPr>
              <a:t>旅行者困境</a:t>
            </a:r>
          </a:p>
        </p:txBody>
      </p:sp>
      <p:sp>
        <p:nvSpPr>
          <p:cNvPr id="14" name="菱形 13"/>
          <p:cNvSpPr/>
          <p:nvPr/>
        </p:nvSpPr>
        <p:spPr>
          <a:xfrm flipH="1">
            <a:off x="4866289" y="4514190"/>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菱形 14"/>
          <p:cNvSpPr/>
          <p:nvPr/>
        </p:nvSpPr>
        <p:spPr>
          <a:xfrm flipH="1">
            <a:off x="3900652" y="5672955"/>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flipH="1">
            <a:off x="4729656" y="5033138"/>
            <a:ext cx="790904" cy="790904"/>
          </a:xfrm>
          <a:prstGeom prst="diamond">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7806519" y="4118753"/>
            <a:ext cx="2517687" cy="584775"/>
          </a:xfrm>
          <a:prstGeom prst="rect">
            <a:avLst/>
          </a:prstGeom>
          <a:noFill/>
        </p:spPr>
        <p:txBody>
          <a:bodyPr wrap="square" rtlCol="0">
            <a:spAutoFit/>
          </a:bodyPr>
          <a:lstStyle/>
          <a:p>
            <a:r>
              <a:rPr lang="zh-CN" altLang="en-US" sz="3200" b="1" dirty="0">
                <a:solidFill>
                  <a:srgbClr val="FFFF00"/>
                </a:solidFill>
              </a:rPr>
              <a:t>纳什均衡</a:t>
            </a:r>
          </a:p>
        </p:txBody>
      </p:sp>
      <p:graphicFrame>
        <p:nvGraphicFramePr>
          <p:cNvPr id="2" name="表格 2">
            <a:extLst>
              <a:ext uri="{FF2B5EF4-FFF2-40B4-BE49-F238E27FC236}">
                <a16:creationId xmlns:a16="http://schemas.microsoft.com/office/drawing/2014/main" id="{C554C2DF-8420-44C2-BEDA-969828AAEED6}"/>
              </a:ext>
            </a:extLst>
          </p:cNvPr>
          <p:cNvGraphicFramePr>
            <a:graphicFrameLocks noGrp="1"/>
          </p:cNvGraphicFramePr>
          <p:nvPr>
            <p:extLst>
              <p:ext uri="{D42A27DB-BD31-4B8C-83A1-F6EECF244321}">
                <p14:modId xmlns:p14="http://schemas.microsoft.com/office/powerpoint/2010/main" val="382380584"/>
              </p:ext>
            </p:extLst>
          </p:nvPr>
        </p:nvGraphicFramePr>
        <p:xfrm>
          <a:off x="5909439" y="658505"/>
          <a:ext cx="5718455" cy="2401268"/>
        </p:xfrm>
        <a:graphic>
          <a:graphicData uri="http://schemas.openxmlformats.org/drawingml/2006/table">
            <a:tbl>
              <a:tblPr bandRow="1">
                <a:tableStyleId>{ED083AE6-46FA-4A59-8FB0-9F97EB10719F}</a:tableStyleId>
              </a:tblPr>
              <a:tblGrid>
                <a:gridCol w="887146">
                  <a:extLst>
                    <a:ext uri="{9D8B030D-6E8A-4147-A177-3AD203B41FA5}">
                      <a16:colId xmlns:a16="http://schemas.microsoft.com/office/drawing/2014/main" val="2525192230"/>
                    </a:ext>
                  </a:extLst>
                </a:gridCol>
                <a:gridCol w="1019005">
                  <a:extLst>
                    <a:ext uri="{9D8B030D-6E8A-4147-A177-3AD203B41FA5}">
                      <a16:colId xmlns:a16="http://schemas.microsoft.com/office/drawing/2014/main" val="3647605539"/>
                    </a:ext>
                  </a:extLst>
                </a:gridCol>
                <a:gridCol w="953076">
                  <a:extLst>
                    <a:ext uri="{9D8B030D-6E8A-4147-A177-3AD203B41FA5}">
                      <a16:colId xmlns:a16="http://schemas.microsoft.com/office/drawing/2014/main" val="4131344673"/>
                    </a:ext>
                  </a:extLst>
                </a:gridCol>
                <a:gridCol w="953076">
                  <a:extLst>
                    <a:ext uri="{9D8B030D-6E8A-4147-A177-3AD203B41FA5}">
                      <a16:colId xmlns:a16="http://schemas.microsoft.com/office/drawing/2014/main" val="2161361292"/>
                    </a:ext>
                  </a:extLst>
                </a:gridCol>
                <a:gridCol w="953076">
                  <a:extLst>
                    <a:ext uri="{9D8B030D-6E8A-4147-A177-3AD203B41FA5}">
                      <a16:colId xmlns:a16="http://schemas.microsoft.com/office/drawing/2014/main" val="3895879952"/>
                    </a:ext>
                  </a:extLst>
                </a:gridCol>
                <a:gridCol w="953076">
                  <a:extLst>
                    <a:ext uri="{9D8B030D-6E8A-4147-A177-3AD203B41FA5}">
                      <a16:colId xmlns:a16="http://schemas.microsoft.com/office/drawing/2014/main" val="1212308266"/>
                    </a:ext>
                  </a:extLst>
                </a:gridCol>
              </a:tblGrid>
              <a:tr h="1200634">
                <a:tc>
                  <a:txBody>
                    <a:bodyPr/>
                    <a:lstStyle/>
                    <a:p>
                      <a:pPr algn="ctr"/>
                      <a:r>
                        <a:rPr lang="en-US" altLang="zh-CN" sz="2800" b="0" dirty="0">
                          <a:solidFill>
                            <a:schemeClr val="bg1"/>
                          </a:solidFill>
                        </a:rPr>
                        <a:t>A</a:t>
                      </a:r>
                      <a:endParaRPr lang="zh-CN" altLang="en-US" sz="2800" b="0" dirty="0">
                        <a:solidFill>
                          <a:schemeClr val="bg1"/>
                        </a:solidFill>
                      </a:endParaRPr>
                    </a:p>
                  </a:txBody>
                  <a:tcPr anchor="ctr"/>
                </a:tc>
                <a:tc>
                  <a:txBody>
                    <a:bodyPr/>
                    <a:lstStyle/>
                    <a:p>
                      <a:pPr algn="ctr"/>
                      <a:endParaRPr lang="zh-CN" altLang="en-US" sz="2800" b="0" dirty="0">
                        <a:solidFill>
                          <a:schemeClr val="bg1"/>
                        </a:solidFill>
                      </a:endParaRPr>
                    </a:p>
                  </a:txBody>
                  <a:tcPr anchor="ctr"/>
                </a:tc>
                <a:tc>
                  <a:txBody>
                    <a:bodyPr/>
                    <a:lstStyle/>
                    <a:p>
                      <a:pPr algn="ctr"/>
                      <a:endParaRPr lang="zh-CN" altLang="en-US" sz="2800" b="0" dirty="0">
                        <a:solidFill>
                          <a:schemeClr val="bg1"/>
                        </a:solidFill>
                      </a:endParaRPr>
                    </a:p>
                  </a:txBody>
                  <a:tcPr anchor="ctr"/>
                </a:tc>
                <a:tc>
                  <a:txBody>
                    <a:bodyPr/>
                    <a:lstStyle/>
                    <a:p>
                      <a:pPr algn="ctr"/>
                      <a:endParaRPr lang="zh-CN" altLang="en-US" sz="2800" b="0" dirty="0">
                        <a:solidFill>
                          <a:schemeClr val="bg1"/>
                        </a:solidFill>
                      </a:endParaRPr>
                    </a:p>
                  </a:txBody>
                  <a:tcPr anchor="ctr"/>
                </a:tc>
                <a:tc>
                  <a:txBody>
                    <a:bodyPr/>
                    <a:lstStyle/>
                    <a:p>
                      <a:pPr algn="ctr"/>
                      <a:r>
                        <a:rPr lang="en-US" altLang="zh-CN" sz="2800" b="0" dirty="0">
                          <a:solidFill>
                            <a:schemeClr val="bg1"/>
                          </a:solidFill>
                        </a:rPr>
                        <a:t>…</a:t>
                      </a:r>
                      <a:endParaRPr lang="zh-CN" altLang="en-US" sz="2800" b="0" dirty="0">
                        <a:solidFill>
                          <a:schemeClr val="bg1"/>
                        </a:solidFill>
                      </a:endParaRPr>
                    </a:p>
                  </a:txBody>
                  <a:tcPr anchor="ctr"/>
                </a:tc>
                <a:tc>
                  <a:txBody>
                    <a:bodyPr/>
                    <a:lstStyle/>
                    <a:p>
                      <a:pPr algn="ctr"/>
                      <a:endParaRPr lang="zh-CN" altLang="en-US" sz="2800" b="0" dirty="0">
                        <a:solidFill>
                          <a:schemeClr val="bg1"/>
                        </a:solidFill>
                      </a:endParaRPr>
                    </a:p>
                  </a:txBody>
                  <a:tcPr anchor="ctr"/>
                </a:tc>
                <a:extLst>
                  <a:ext uri="{0D108BD9-81ED-4DB2-BD59-A6C34878D82A}">
                    <a16:rowId xmlns:a16="http://schemas.microsoft.com/office/drawing/2014/main" val="1739183044"/>
                  </a:ext>
                </a:extLst>
              </a:tr>
              <a:tr h="1200634">
                <a:tc>
                  <a:txBody>
                    <a:bodyPr/>
                    <a:lstStyle/>
                    <a:p>
                      <a:pPr algn="ctr"/>
                      <a:r>
                        <a:rPr lang="en-US" altLang="zh-CN" sz="2800" b="0" dirty="0">
                          <a:solidFill>
                            <a:schemeClr val="bg1"/>
                          </a:solidFill>
                        </a:rPr>
                        <a:t>B</a:t>
                      </a:r>
                      <a:endParaRPr lang="zh-CN" altLang="en-US" sz="2800" b="0" dirty="0">
                        <a:solidFill>
                          <a:schemeClr val="bg1"/>
                        </a:solidFill>
                      </a:endParaRPr>
                    </a:p>
                  </a:txBody>
                  <a:tcPr anchor="ctr"/>
                </a:tc>
                <a:tc>
                  <a:txBody>
                    <a:bodyPr/>
                    <a:lstStyle/>
                    <a:p>
                      <a:pPr algn="ctr"/>
                      <a:endParaRPr lang="zh-CN" altLang="en-US" sz="2800" b="0" dirty="0">
                        <a:solidFill>
                          <a:schemeClr val="bg1"/>
                        </a:solidFill>
                      </a:endParaRPr>
                    </a:p>
                  </a:txBody>
                  <a:tcPr anchor="ctr"/>
                </a:tc>
                <a:tc>
                  <a:txBody>
                    <a:bodyPr/>
                    <a:lstStyle/>
                    <a:p>
                      <a:pPr algn="ctr"/>
                      <a:endParaRPr lang="zh-CN" altLang="en-US" sz="2800" b="0" dirty="0">
                        <a:solidFill>
                          <a:schemeClr val="bg1"/>
                        </a:solidFill>
                      </a:endParaRPr>
                    </a:p>
                  </a:txBody>
                  <a:tcPr anchor="ctr"/>
                </a:tc>
                <a:tc>
                  <a:txBody>
                    <a:bodyPr/>
                    <a:lstStyle/>
                    <a:p>
                      <a:pPr algn="ctr"/>
                      <a:endParaRPr lang="zh-CN" altLang="en-US" sz="2800" b="0" dirty="0">
                        <a:solidFill>
                          <a:schemeClr val="bg1"/>
                        </a:solidFill>
                      </a:endParaRPr>
                    </a:p>
                  </a:txBody>
                  <a:tcPr anchor="ctr"/>
                </a:tc>
                <a:tc>
                  <a:txBody>
                    <a:bodyPr/>
                    <a:lstStyle/>
                    <a:p>
                      <a:pPr algn="ctr"/>
                      <a:r>
                        <a:rPr lang="en-US" altLang="zh-CN" sz="2800" b="0" dirty="0">
                          <a:solidFill>
                            <a:schemeClr val="bg1"/>
                          </a:solidFill>
                        </a:rPr>
                        <a:t>…</a:t>
                      </a:r>
                      <a:endParaRPr lang="zh-CN" altLang="en-US" sz="2800" b="0" dirty="0">
                        <a:solidFill>
                          <a:schemeClr val="bg1"/>
                        </a:solidFill>
                      </a:endParaRPr>
                    </a:p>
                  </a:txBody>
                  <a:tcPr anchor="ctr"/>
                </a:tc>
                <a:tc>
                  <a:txBody>
                    <a:bodyPr/>
                    <a:lstStyle/>
                    <a:p>
                      <a:pPr algn="ctr"/>
                      <a:endParaRPr lang="zh-CN" altLang="en-US" sz="2800" b="0" dirty="0">
                        <a:solidFill>
                          <a:schemeClr val="bg1"/>
                        </a:solidFill>
                      </a:endParaRPr>
                    </a:p>
                  </a:txBody>
                  <a:tcPr anchor="ctr"/>
                </a:tc>
                <a:extLst>
                  <a:ext uri="{0D108BD9-81ED-4DB2-BD59-A6C34878D82A}">
                    <a16:rowId xmlns:a16="http://schemas.microsoft.com/office/drawing/2014/main" val="1634527096"/>
                  </a:ext>
                </a:extLst>
              </a:tr>
            </a:tbl>
          </a:graphicData>
        </a:graphic>
      </p:graphicFrame>
      <p:cxnSp>
        <p:nvCxnSpPr>
          <p:cNvPr id="4" name="直接箭头连接符 3">
            <a:extLst>
              <a:ext uri="{FF2B5EF4-FFF2-40B4-BE49-F238E27FC236}">
                <a16:creationId xmlns:a16="http://schemas.microsoft.com/office/drawing/2014/main" id="{B634F388-4DCC-4924-8A10-BC02B6E54338}"/>
              </a:ext>
            </a:extLst>
          </p:cNvPr>
          <p:cNvCxnSpPr>
            <a:cxnSpLocks/>
          </p:cNvCxnSpPr>
          <p:nvPr/>
        </p:nvCxnSpPr>
        <p:spPr>
          <a:xfrm>
            <a:off x="7301553" y="1613848"/>
            <a:ext cx="0" cy="54591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FDA12CDE-0351-498A-B399-71A534A0B548}"/>
              </a:ext>
            </a:extLst>
          </p:cNvPr>
          <p:cNvCxnSpPr>
            <a:cxnSpLocks/>
          </p:cNvCxnSpPr>
          <p:nvPr/>
        </p:nvCxnSpPr>
        <p:spPr>
          <a:xfrm>
            <a:off x="8300114" y="1613848"/>
            <a:ext cx="0" cy="54591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7889F9DF-BF15-41EE-8170-A37474FAC77A}"/>
              </a:ext>
            </a:extLst>
          </p:cNvPr>
          <p:cNvCxnSpPr>
            <a:cxnSpLocks/>
          </p:cNvCxnSpPr>
          <p:nvPr/>
        </p:nvCxnSpPr>
        <p:spPr>
          <a:xfrm>
            <a:off x="9241810" y="1613848"/>
            <a:ext cx="0" cy="54591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D99FF44F-D0CF-4849-AD03-EF1DD9C982A5}"/>
              </a:ext>
            </a:extLst>
          </p:cNvPr>
          <p:cNvCxnSpPr>
            <a:cxnSpLocks/>
          </p:cNvCxnSpPr>
          <p:nvPr/>
        </p:nvCxnSpPr>
        <p:spPr>
          <a:xfrm flipV="1">
            <a:off x="7642746" y="1613848"/>
            <a:ext cx="327547" cy="54591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a:extLst>
              <a:ext uri="{FF2B5EF4-FFF2-40B4-BE49-F238E27FC236}">
                <a16:creationId xmlns:a16="http://schemas.microsoft.com/office/drawing/2014/main" id="{541FE522-02F5-4C3E-AAEF-D43B57B84C6E}"/>
              </a:ext>
            </a:extLst>
          </p:cNvPr>
          <p:cNvCxnSpPr>
            <a:cxnSpLocks/>
          </p:cNvCxnSpPr>
          <p:nvPr/>
        </p:nvCxnSpPr>
        <p:spPr>
          <a:xfrm flipV="1">
            <a:off x="8607189" y="1613848"/>
            <a:ext cx="327547" cy="54591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33" name="直接箭头连接符 32">
            <a:extLst>
              <a:ext uri="{FF2B5EF4-FFF2-40B4-BE49-F238E27FC236}">
                <a16:creationId xmlns:a16="http://schemas.microsoft.com/office/drawing/2014/main" id="{FDDEE956-189F-4891-A9DD-53B82B268E8E}"/>
              </a:ext>
            </a:extLst>
          </p:cNvPr>
          <p:cNvCxnSpPr>
            <a:cxnSpLocks/>
          </p:cNvCxnSpPr>
          <p:nvPr/>
        </p:nvCxnSpPr>
        <p:spPr>
          <a:xfrm flipV="1">
            <a:off x="9548885" y="1613848"/>
            <a:ext cx="327547" cy="545910"/>
          </a:xfrm>
          <a:prstGeom prst="straightConnector1">
            <a:avLst/>
          </a:prstGeom>
          <a:ln w="25400">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36" name="矩形: 圆角 35">
            <a:extLst>
              <a:ext uri="{FF2B5EF4-FFF2-40B4-BE49-F238E27FC236}">
                <a16:creationId xmlns:a16="http://schemas.microsoft.com/office/drawing/2014/main" id="{ECDB511D-C1CF-4F17-8C85-D1807A091336}"/>
              </a:ext>
            </a:extLst>
          </p:cNvPr>
          <p:cNvSpPr/>
          <p:nvPr/>
        </p:nvSpPr>
        <p:spPr>
          <a:xfrm>
            <a:off x="10590663" y="474985"/>
            <a:ext cx="1132762" cy="2735651"/>
          </a:xfrm>
          <a:prstGeom prst="roundRect">
            <a:avLst/>
          </a:prstGeom>
          <a:noFill/>
          <a:ln w="38100" cmpd="sng">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3" name="直接连接符 4">
            <a:extLst>
              <a:ext uri="{FF2B5EF4-FFF2-40B4-BE49-F238E27FC236}">
                <a16:creationId xmlns:a16="http://schemas.microsoft.com/office/drawing/2014/main" id="{1F8189EE-6AA8-5D42-827C-E24BD3AD9AF9}"/>
              </a:ext>
            </a:extLst>
          </p:cNvPr>
          <p:cNvCxnSpPr>
            <a:cxnSpLocks/>
          </p:cNvCxnSpPr>
          <p:nvPr/>
        </p:nvCxnSpPr>
        <p:spPr>
          <a:xfrm>
            <a:off x="12482" y="6202854"/>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4" name="直接连接符 5">
            <a:extLst>
              <a:ext uri="{FF2B5EF4-FFF2-40B4-BE49-F238E27FC236}">
                <a16:creationId xmlns:a16="http://schemas.microsoft.com/office/drawing/2014/main" id="{D8412C8A-7C98-854F-99F4-2976C1A2BBD6}"/>
              </a:ext>
            </a:extLst>
          </p:cNvPr>
          <p:cNvCxnSpPr>
            <a:cxnSpLocks/>
          </p:cNvCxnSpPr>
          <p:nvPr/>
        </p:nvCxnSpPr>
        <p:spPr>
          <a:xfrm>
            <a:off x="12482" y="6742261"/>
            <a:ext cx="3017124"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椭圆 26">
            <a:extLst>
              <a:ext uri="{FF2B5EF4-FFF2-40B4-BE49-F238E27FC236}">
                <a16:creationId xmlns:a16="http://schemas.microsoft.com/office/drawing/2014/main" id="{1AE5DC98-614F-8B46-B47C-50729666ADDD}"/>
              </a:ext>
            </a:extLst>
          </p:cNvPr>
          <p:cNvSpPr/>
          <p:nvPr/>
        </p:nvSpPr>
        <p:spPr>
          <a:xfrm>
            <a:off x="107076"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a:extLst>
              <a:ext uri="{FF2B5EF4-FFF2-40B4-BE49-F238E27FC236}">
                <a16:creationId xmlns:a16="http://schemas.microsoft.com/office/drawing/2014/main" id="{C07574F6-CE28-8846-A738-6616700EF2AB}"/>
              </a:ext>
            </a:extLst>
          </p:cNvPr>
          <p:cNvSpPr/>
          <p:nvPr/>
        </p:nvSpPr>
        <p:spPr>
          <a:xfrm>
            <a:off x="477565" y="6389335"/>
            <a:ext cx="2205198" cy="22736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29">
            <a:extLst>
              <a:ext uri="{FF2B5EF4-FFF2-40B4-BE49-F238E27FC236}">
                <a16:creationId xmlns:a16="http://schemas.microsoft.com/office/drawing/2014/main" id="{0852A433-7609-F949-A891-D38811A75A02}"/>
              </a:ext>
            </a:extLst>
          </p:cNvPr>
          <p:cNvSpPr txBox="1"/>
          <p:nvPr/>
        </p:nvSpPr>
        <p:spPr>
          <a:xfrm>
            <a:off x="477563" y="6328417"/>
            <a:ext cx="2205200" cy="369332"/>
          </a:xfrm>
          <a:prstGeom prst="rect">
            <a:avLst/>
          </a:prstGeom>
          <a:noFill/>
        </p:spPr>
        <p:txBody>
          <a:bodyPr wrap="square" rtlCol="0">
            <a:spAutoFit/>
          </a:bodyPr>
          <a:lstStyle/>
          <a:p>
            <a:pPr algn="ctr"/>
            <a:r>
              <a:rPr lang="zh-CN" altLang="en-US" dirty="0"/>
              <a:t>纳什均衡</a:t>
            </a:r>
          </a:p>
        </p:txBody>
      </p:sp>
      <p:sp>
        <p:nvSpPr>
          <p:cNvPr id="31" name="椭圆 30">
            <a:extLst>
              <a:ext uri="{FF2B5EF4-FFF2-40B4-BE49-F238E27FC236}">
                <a16:creationId xmlns:a16="http://schemas.microsoft.com/office/drawing/2014/main" id="{C07916D1-381B-E647-8D05-652AEAB2906A}"/>
              </a:ext>
            </a:extLst>
          </p:cNvPr>
          <p:cNvSpPr/>
          <p:nvPr/>
        </p:nvSpPr>
        <p:spPr>
          <a:xfrm>
            <a:off x="2866695" y="638933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a:extLst>
              <a:ext uri="{FF2B5EF4-FFF2-40B4-BE49-F238E27FC236}">
                <a16:creationId xmlns:a16="http://schemas.microsoft.com/office/drawing/2014/main" id="{678DF21B-2973-C94B-8F53-AEA867B8C6D1}"/>
              </a:ext>
            </a:extLst>
          </p:cNvPr>
          <p:cNvSpPr txBox="1"/>
          <p:nvPr/>
        </p:nvSpPr>
        <p:spPr>
          <a:xfrm>
            <a:off x="1411951" y="4114080"/>
            <a:ext cx="429423" cy="400110"/>
          </a:xfrm>
          <a:prstGeom prst="rect">
            <a:avLst/>
          </a:prstGeom>
          <a:noFill/>
        </p:spPr>
        <p:txBody>
          <a:bodyPr wrap="square" rtlCol="0">
            <a:spAutoFit/>
          </a:bodyPr>
          <a:lstStyle/>
          <a:p>
            <a:pPr algn="ctr"/>
            <a:r>
              <a:rPr lang="zh-CN" altLang="en-US" sz="2000" b="1" dirty="0">
                <a:solidFill>
                  <a:schemeClr val="bg1"/>
                </a:solidFill>
              </a:rPr>
              <a:t>旅</a:t>
            </a:r>
          </a:p>
        </p:txBody>
      </p:sp>
      <p:sp>
        <p:nvSpPr>
          <p:cNvPr id="3" name="文本框 2">
            <a:extLst>
              <a:ext uri="{FF2B5EF4-FFF2-40B4-BE49-F238E27FC236}">
                <a16:creationId xmlns:a16="http://schemas.microsoft.com/office/drawing/2014/main" id="{0393BB77-945D-E44F-B0ED-A02EE20B69FF}"/>
              </a:ext>
            </a:extLst>
          </p:cNvPr>
          <p:cNvSpPr txBox="1"/>
          <p:nvPr/>
        </p:nvSpPr>
        <p:spPr>
          <a:xfrm>
            <a:off x="6929082" y="965638"/>
            <a:ext cx="1089860" cy="584775"/>
          </a:xfrm>
          <a:prstGeom prst="rect">
            <a:avLst/>
          </a:prstGeom>
          <a:noFill/>
        </p:spPr>
        <p:txBody>
          <a:bodyPr wrap="square" rtlCol="0">
            <a:spAutoFit/>
          </a:bodyPr>
          <a:lstStyle/>
          <a:p>
            <a:r>
              <a:rPr kumimoji="1" lang="en-US" altLang="zh-CN" sz="3200" dirty="0">
                <a:solidFill>
                  <a:schemeClr val="bg1"/>
                </a:solidFill>
              </a:rPr>
              <a:t>100</a:t>
            </a:r>
            <a:endParaRPr kumimoji="1" lang="zh-CN" altLang="en-US" sz="3200" dirty="0">
              <a:solidFill>
                <a:schemeClr val="bg1"/>
              </a:solidFill>
            </a:endParaRPr>
          </a:p>
        </p:txBody>
      </p:sp>
      <p:sp>
        <p:nvSpPr>
          <p:cNvPr id="35" name="文本框 34">
            <a:extLst>
              <a:ext uri="{FF2B5EF4-FFF2-40B4-BE49-F238E27FC236}">
                <a16:creationId xmlns:a16="http://schemas.microsoft.com/office/drawing/2014/main" id="{84DB3715-FF83-6B4D-8A2A-6DD6B00C5E62}"/>
              </a:ext>
            </a:extLst>
          </p:cNvPr>
          <p:cNvSpPr txBox="1"/>
          <p:nvPr/>
        </p:nvSpPr>
        <p:spPr>
          <a:xfrm>
            <a:off x="6999056" y="2214328"/>
            <a:ext cx="752019" cy="584775"/>
          </a:xfrm>
          <a:prstGeom prst="rect">
            <a:avLst/>
          </a:prstGeom>
          <a:noFill/>
        </p:spPr>
        <p:txBody>
          <a:bodyPr wrap="square" rtlCol="0">
            <a:spAutoFit/>
          </a:bodyPr>
          <a:lstStyle/>
          <a:p>
            <a:r>
              <a:rPr kumimoji="1" lang="en-US" altLang="zh-CN" sz="3200" dirty="0">
                <a:solidFill>
                  <a:schemeClr val="bg1"/>
                </a:solidFill>
              </a:rPr>
              <a:t>99</a:t>
            </a:r>
            <a:endParaRPr kumimoji="1" lang="zh-CN" altLang="en-US" sz="3200" dirty="0">
              <a:solidFill>
                <a:schemeClr val="bg1"/>
              </a:solidFill>
            </a:endParaRPr>
          </a:p>
        </p:txBody>
      </p:sp>
      <p:sp>
        <p:nvSpPr>
          <p:cNvPr id="37" name="文本框 36">
            <a:extLst>
              <a:ext uri="{FF2B5EF4-FFF2-40B4-BE49-F238E27FC236}">
                <a16:creationId xmlns:a16="http://schemas.microsoft.com/office/drawing/2014/main" id="{DF103F00-B6F2-6C4A-88EC-7AFD427C6D06}"/>
              </a:ext>
            </a:extLst>
          </p:cNvPr>
          <p:cNvSpPr txBox="1"/>
          <p:nvPr/>
        </p:nvSpPr>
        <p:spPr>
          <a:xfrm>
            <a:off x="7962082" y="965132"/>
            <a:ext cx="752019" cy="584775"/>
          </a:xfrm>
          <a:prstGeom prst="rect">
            <a:avLst/>
          </a:prstGeom>
          <a:noFill/>
        </p:spPr>
        <p:txBody>
          <a:bodyPr wrap="square" rtlCol="0">
            <a:spAutoFit/>
          </a:bodyPr>
          <a:lstStyle/>
          <a:p>
            <a:r>
              <a:rPr kumimoji="1" lang="en-US" altLang="zh-CN" sz="3200" dirty="0">
                <a:solidFill>
                  <a:schemeClr val="bg1"/>
                </a:solidFill>
              </a:rPr>
              <a:t>98</a:t>
            </a:r>
            <a:endParaRPr kumimoji="1" lang="zh-CN" altLang="en-US" sz="3200" dirty="0">
              <a:solidFill>
                <a:schemeClr val="bg1"/>
              </a:solidFill>
            </a:endParaRPr>
          </a:p>
        </p:txBody>
      </p:sp>
      <p:sp>
        <p:nvSpPr>
          <p:cNvPr id="38" name="文本框 37">
            <a:extLst>
              <a:ext uri="{FF2B5EF4-FFF2-40B4-BE49-F238E27FC236}">
                <a16:creationId xmlns:a16="http://schemas.microsoft.com/office/drawing/2014/main" id="{10A15ABC-D68C-0748-9188-D68D6CFAA122}"/>
              </a:ext>
            </a:extLst>
          </p:cNvPr>
          <p:cNvSpPr txBox="1"/>
          <p:nvPr/>
        </p:nvSpPr>
        <p:spPr>
          <a:xfrm>
            <a:off x="7993068" y="2214328"/>
            <a:ext cx="752019" cy="584775"/>
          </a:xfrm>
          <a:prstGeom prst="rect">
            <a:avLst/>
          </a:prstGeom>
          <a:noFill/>
        </p:spPr>
        <p:txBody>
          <a:bodyPr wrap="square" rtlCol="0">
            <a:spAutoFit/>
          </a:bodyPr>
          <a:lstStyle/>
          <a:p>
            <a:r>
              <a:rPr kumimoji="1" lang="en-US" altLang="zh-CN" sz="3200" dirty="0">
                <a:solidFill>
                  <a:schemeClr val="bg1"/>
                </a:solidFill>
              </a:rPr>
              <a:t>97</a:t>
            </a:r>
            <a:endParaRPr kumimoji="1" lang="zh-CN" altLang="en-US" sz="3200" dirty="0">
              <a:solidFill>
                <a:schemeClr val="bg1"/>
              </a:solidFill>
            </a:endParaRPr>
          </a:p>
        </p:txBody>
      </p:sp>
      <p:sp>
        <p:nvSpPr>
          <p:cNvPr id="39" name="文本框 38">
            <a:extLst>
              <a:ext uri="{FF2B5EF4-FFF2-40B4-BE49-F238E27FC236}">
                <a16:creationId xmlns:a16="http://schemas.microsoft.com/office/drawing/2014/main" id="{72898568-FC74-6446-AC01-0A22100727B1}"/>
              </a:ext>
            </a:extLst>
          </p:cNvPr>
          <p:cNvSpPr txBox="1"/>
          <p:nvPr/>
        </p:nvSpPr>
        <p:spPr>
          <a:xfrm>
            <a:off x="8928793" y="953813"/>
            <a:ext cx="752019" cy="584775"/>
          </a:xfrm>
          <a:prstGeom prst="rect">
            <a:avLst/>
          </a:prstGeom>
          <a:noFill/>
        </p:spPr>
        <p:txBody>
          <a:bodyPr wrap="square" rtlCol="0">
            <a:spAutoFit/>
          </a:bodyPr>
          <a:lstStyle/>
          <a:p>
            <a:r>
              <a:rPr kumimoji="1" lang="en-US" altLang="zh-CN" sz="3200" dirty="0">
                <a:solidFill>
                  <a:schemeClr val="bg1"/>
                </a:solidFill>
              </a:rPr>
              <a:t>96</a:t>
            </a:r>
            <a:endParaRPr kumimoji="1" lang="zh-CN" altLang="en-US" sz="3200" dirty="0">
              <a:solidFill>
                <a:schemeClr val="bg1"/>
              </a:solidFill>
            </a:endParaRPr>
          </a:p>
        </p:txBody>
      </p:sp>
      <p:sp>
        <p:nvSpPr>
          <p:cNvPr id="40" name="文本框 39">
            <a:extLst>
              <a:ext uri="{FF2B5EF4-FFF2-40B4-BE49-F238E27FC236}">
                <a16:creationId xmlns:a16="http://schemas.microsoft.com/office/drawing/2014/main" id="{5530A17A-914C-424D-A26D-4FBC75934F4E}"/>
              </a:ext>
            </a:extLst>
          </p:cNvPr>
          <p:cNvSpPr txBox="1"/>
          <p:nvPr/>
        </p:nvSpPr>
        <p:spPr>
          <a:xfrm>
            <a:off x="8902919" y="2209896"/>
            <a:ext cx="752019" cy="584775"/>
          </a:xfrm>
          <a:prstGeom prst="rect">
            <a:avLst/>
          </a:prstGeom>
          <a:noFill/>
        </p:spPr>
        <p:txBody>
          <a:bodyPr wrap="square" rtlCol="0">
            <a:spAutoFit/>
          </a:bodyPr>
          <a:lstStyle/>
          <a:p>
            <a:r>
              <a:rPr kumimoji="1" lang="en-US" altLang="zh-CN" sz="3200" dirty="0">
                <a:solidFill>
                  <a:schemeClr val="bg1"/>
                </a:solidFill>
              </a:rPr>
              <a:t>95</a:t>
            </a:r>
            <a:endParaRPr kumimoji="1" lang="zh-CN" altLang="en-US" sz="3200" dirty="0">
              <a:solidFill>
                <a:schemeClr val="bg1"/>
              </a:solidFill>
            </a:endParaRPr>
          </a:p>
        </p:txBody>
      </p:sp>
      <p:sp>
        <p:nvSpPr>
          <p:cNvPr id="41" name="文本框 40">
            <a:extLst>
              <a:ext uri="{FF2B5EF4-FFF2-40B4-BE49-F238E27FC236}">
                <a16:creationId xmlns:a16="http://schemas.microsoft.com/office/drawing/2014/main" id="{A4C6857F-9DAF-4640-839B-52383A9D5BA3}"/>
              </a:ext>
            </a:extLst>
          </p:cNvPr>
          <p:cNvSpPr txBox="1"/>
          <p:nvPr/>
        </p:nvSpPr>
        <p:spPr>
          <a:xfrm>
            <a:off x="10847445" y="965132"/>
            <a:ext cx="752019" cy="584775"/>
          </a:xfrm>
          <a:prstGeom prst="rect">
            <a:avLst/>
          </a:prstGeom>
          <a:noFill/>
        </p:spPr>
        <p:txBody>
          <a:bodyPr wrap="square" rtlCol="0">
            <a:spAutoFit/>
          </a:bodyPr>
          <a:lstStyle/>
          <a:p>
            <a:r>
              <a:rPr kumimoji="1" lang="en-US" altLang="zh-CN" sz="3200" dirty="0">
                <a:solidFill>
                  <a:schemeClr val="bg1"/>
                </a:solidFill>
              </a:rPr>
              <a:t>2</a:t>
            </a:r>
            <a:endParaRPr kumimoji="1" lang="zh-CN" altLang="en-US" sz="3200" dirty="0">
              <a:solidFill>
                <a:schemeClr val="bg1"/>
              </a:solidFill>
            </a:endParaRPr>
          </a:p>
        </p:txBody>
      </p:sp>
      <p:sp>
        <p:nvSpPr>
          <p:cNvPr id="42" name="文本框 41">
            <a:extLst>
              <a:ext uri="{FF2B5EF4-FFF2-40B4-BE49-F238E27FC236}">
                <a16:creationId xmlns:a16="http://schemas.microsoft.com/office/drawing/2014/main" id="{6A46624C-756A-4A48-A0C0-57A4DC3574D8}"/>
              </a:ext>
            </a:extLst>
          </p:cNvPr>
          <p:cNvSpPr txBox="1"/>
          <p:nvPr/>
        </p:nvSpPr>
        <p:spPr>
          <a:xfrm>
            <a:off x="10847487" y="2209896"/>
            <a:ext cx="752019" cy="584775"/>
          </a:xfrm>
          <a:prstGeom prst="rect">
            <a:avLst/>
          </a:prstGeom>
          <a:noFill/>
        </p:spPr>
        <p:txBody>
          <a:bodyPr wrap="square" rtlCol="0">
            <a:spAutoFit/>
          </a:bodyPr>
          <a:lstStyle/>
          <a:p>
            <a:r>
              <a:rPr kumimoji="1" lang="en-US" altLang="zh-CN" sz="3200" dirty="0">
                <a:solidFill>
                  <a:schemeClr val="bg1"/>
                </a:solidFill>
              </a:rPr>
              <a:t>2</a:t>
            </a:r>
            <a:endParaRPr kumimoji="1" lang="zh-CN" altLang="en-US" sz="3200" dirty="0">
              <a:solidFill>
                <a:schemeClr val="bg1"/>
              </a:solidFill>
            </a:endParaRPr>
          </a:p>
        </p:txBody>
      </p:sp>
      <p:sp>
        <p:nvSpPr>
          <p:cNvPr id="43" name="文本框 42">
            <a:extLst>
              <a:ext uri="{FF2B5EF4-FFF2-40B4-BE49-F238E27FC236}">
                <a16:creationId xmlns:a16="http://schemas.microsoft.com/office/drawing/2014/main" id="{B099F1A3-B41F-9646-A0FC-1382695D50EF}"/>
              </a:ext>
            </a:extLst>
          </p:cNvPr>
          <p:cNvSpPr txBox="1"/>
          <p:nvPr/>
        </p:nvSpPr>
        <p:spPr>
          <a:xfrm>
            <a:off x="8390869" y="5322751"/>
            <a:ext cx="2316032" cy="501291"/>
          </a:xfrm>
          <a:prstGeom prst="rect">
            <a:avLst/>
          </a:prstGeom>
          <a:noFill/>
        </p:spPr>
        <p:txBody>
          <a:bodyPr wrap="square" rtlCol="0">
            <a:spAutoFit/>
          </a:bodyPr>
          <a:lstStyle/>
          <a:p>
            <a:pPr>
              <a:lnSpc>
                <a:spcPct val="150000"/>
              </a:lnSpc>
            </a:pPr>
            <a:r>
              <a:rPr lang="zh-CN" altLang="en-US" sz="2000" dirty="0">
                <a:solidFill>
                  <a:schemeClr val="bg1"/>
                </a:solidFill>
              </a:rPr>
              <a:t>不符合生活经验</a:t>
            </a:r>
            <a:endParaRPr lang="en-US" altLang="zh-CN" sz="2000" dirty="0">
              <a:solidFill>
                <a:schemeClr val="bg1"/>
              </a:solidFill>
            </a:endParaRPr>
          </a:p>
        </p:txBody>
      </p:sp>
      <p:sp>
        <p:nvSpPr>
          <p:cNvPr id="44" name="文本框 43">
            <a:extLst>
              <a:ext uri="{FF2B5EF4-FFF2-40B4-BE49-F238E27FC236}">
                <a16:creationId xmlns:a16="http://schemas.microsoft.com/office/drawing/2014/main" id="{81A2E19F-B6AE-F243-9E95-3B5557BB9098}"/>
              </a:ext>
            </a:extLst>
          </p:cNvPr>
          <p:cNvSpPr txBox="1"/>
          <p:nvPr/>
        </p:nvSpPr>
        <p:spPr>
          <a:xfrm>
            <a:off x="7161161" y="5234386"/>
            <a:ext cx="1176782" cy="584775"/>
          </a:xfrm>
          <a:prstGeom prst="rect">
            <a:avLst/>
          </a:prstGeom>
          <a:noFill/>
        </p:spPr>
        <p:txBody>
          <a:bodyPr wrap="square" rtlCol="0">
            <a:spAutoFit/>
          </a:bodyPr>
          <a:lstStyle/>
          <a:p>
            <a:r>
              <a:rPr lang="zh-CN" altLang="en-US" sz="3200" b="1" dirty="0">
                <a:solidFill>
                  <a:schemeClr val="bg1"/>
                </a:solidFill>
              </a:rPr>
              <a:t>质疑：</a:t>
            </a:r>
          </a:p>
        </p:txBody>
      </p:sp>
    </p:spTree>
    <p:extLst>
      <p:ext uri="{BB962C8B-B14F-4D97-AF65-F5344CB8AC3E}">
        <p14:creationId xmlns:p14="http://schemas.microsoft.com/office/powerpoint/2010/main" val="40108953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3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4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33"/>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1"/>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4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36"/>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17"/>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4"/>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36" grpId="0" animBg="1"/>
      <p:bldP spid="3" grpId="0"/>
      <p:bldP spid="35" grpId="0"/>
      <p:bldP spid="37" grpId="0"/>
      <p:bldP spid="38" grpId="0"/>
      <p:bldP spid="39" grpId="0"/>
      <p:bldP spid="40" grpId="0"/>
      <p:bldP spid="41" grpId="0"/>
      <p:bldP spid="42" grpId="0"/>
      <p:bldP spid="43" grpId="0"/>
      <p:bldP spid="4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p:cNvCxnSpPr/>
          <p:nvPr/>
        </p:nvCxnSpPr>
        <p:spPr>
          <a:xfrm>
            <a:off x="7010400" y="905614"/>
            <a:ext cx="342111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a:off x="7010400" y="1893587"/>
            <a:ext cx="342111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文本框 6"/>
          <p:cNvSpPr txBox="1"/>
          <p:nvPr/>
        </p:nvSpPr>
        <p:spPr>
          <a:xfrm>
            <a:off x="7010401" y="1068225"/>
            <a:ext cx="1340070" cy="646331"/>
          </a:xfrm>
          <a:prstGeom prst="rect">
            <a:avLst/>
          </a:prstGeom>
          <a:noFill/>
        </p:spPr>
        <p:txBody>
          <a:bodyPr wrap="square" rtlCol="0">
            <a:spAutoFit/>
          </a:bodyPr>
          <a:lstStyle/>
          <a:p>
            <a:r>
              <a:rPr lang="zh-CN" altLang="en-US" sz="3600" dirty="0">
                <a:solidFill>
                  <a:schemeClr val="bg1"/>
                </a:solidFill>
              </a:rPr>
              <a:t>大纲</a:t>
            </a:r>
          </a:p>
        </p:txBody>
      </p:sp>
      <p:sp>
        <p:nvSpPr>
          <p:cNvPr id="8" name="椭圆 7"/>
          <p:cNvSpPr/>
          <p:nvPr/>
        </p:nvSpPr>
        <p:spPr>
          <a:xfrm>
            <a:off x="8350470" y="1318145"/>
            <a:ext cx="162911" cy="162911"/>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8720958" y="1259024"/>
            <a:ext cx="1710559" cy="28115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9"/>
          <p:cNvSpPr txBox="1"/>
          <p:nvPr/>
        </p:nvSpPr>
        <p:spPr>
          <a:xfrm>
            <a:off x="8641429" y="1203717"/>
            <a:ext cx="1869616" cy="369332"/>
          </a:xfrm>
          <a:prstGeom prst="rect">
            <a:avLst/>
          </a:prstGeom>
          <a:noFill/>
        </p:spPr>
        <p:txBody>
          <a:bodyPr wrap="square" rtlCol="0">
            <a:spAutoFit/>
          </a:bodyPr>
          <a:lstStyle/>
          <a:p>
            <a:pPr algn="ctr"/>
            <a:r>
              <a:rPr lang="en-US" altLang="zh-CN" dirty="0"/>
              <a:t>Catalogue</a:t>
            </a:r>
            <a:endParaRPr lang="zh-CN" altLang="en-US" dirty="0"/>
          </a:p>
        </p:txBody>
      </p:sp>
      <p:cxnSp>
        <p:nvCxnSpPr>
          <p:cNvPr id="15" name="直接连接符 14"/>
          <p:cNvCxnSpPr/>
          <p:nvPr/>
        </p:nvCxnSpPr>
        <p:spPr>
          <a:xfrm>
            <a:off x="10431517" y="1893587"/>
            <a:ext cx="0" cy="4065253"/>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H="1">
            <a:off x="1874521" y="5958840"/>
            <a:ext cx="8556996"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1874520" y="5486400"/>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菱形 19"/>
          <p:cNvSpPr/>
          <p:nvPr/>
        </p:nvSpPr>
        <p:spPr>
          <a:xfrm>
            <a:off x="1558290" y="4918710"/>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5" name="直接连接符 24"/>
          <p:cNvCxnSpPr/>
          <p:nvPr/>
        </p:nvCxnSpPr>
        <p:spPr>
          <a:xfrm flipV="1">
            <a:off x="1874520" y="4446270"/>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6" name="菱形 25"/>
          <p:cNvSpPr/>
          <p:nvPr/>
        </p:nvSpPr>
        <p:spPr>
          <a:xfrm>
            <a:off x="1558290" y="3963670"/>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7" name="直接连接符 26"/>
          <p:cNvCxnSpPr>
            <a:stCxn id="26" idx="0"/>
          </p:cNvCxnSpPr>
          <p:nvPr/>
        </p:nvCxnSpPr>
        <p:spPr>
          <a:xfrm flipV="1">
            <a:off x="1874520" y="3354070"/>
            <a:ext cx="0" cy="6096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8" name="菱形 27"/>
          <p:cNvSpPr/>
          <p:nvPr/>
        </p:nvSpPr>
        <p:spPr>
          <a:xfrm>
            <a:off x="1558290" y="2946051"/>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9" name="直接连接符 28"/>
          <p:cNvCxnSpPr/>
          <p:nvPr/>
        </p:nvCxnSpPr>
        <p:spPr>
          <a:xfrm flipV="1">
            <a:off x="1874520" y="2488851"/>
            <a:ext cx="0" cy="4724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菱形 29"/>
          <p:cNvSpPr/>
          <p:nvPr/>
        </p:nvSpPr>
        <p:spPr>
          <a:xfrm>
            <a:off x="1558290" y="1915446"/>
            <a:ext cx="632460" cy="632460"/>
          </a:xfrm>
          <a:prstGeom prst="diamond">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33"/>
          <p:cNvSpPr txBox="1"/>
          <p:nvPr/>
        </p:nvSpPr>
        <p:spPr>
          <a:xfrm>
            <a:off x="1691640" y="1936267"/>
            <a:ext cx="1291459" cy="523220"/>
          </a:xfrm>
          <a:prstGeom prst="rect">
            <a:avLst/>
          </a:prstGeom>
          <a:noFill/>
        </p:spPr>
        <p:txBody>
          <a:bodyPr wrap="square" rtlCol="0">
            <a:spAutoFit/>
          </a:bodyPr>
          <a:lstStyle/>
          <a:p>
            <a:r>
              <a:rPr lang="en-US" altLang="zh-CN" sz="2800" dirty="0"/>
              <a:t>1</a:t>
            </a:r>
            <a:endParaRPr lang="zh-CN" altLang="en-US" sz="2800" dirty="0"/>
          </a:p>
        </p:txBody>
      </p:sp>
      <p:sp>
        <p:nvSpPr>
          <p:cNvPr id="35" name="文本框 34"/>
          <p:cNvSpPr txBox="1"/>
          <p:nvPr/>
        </p:nvSpPr>
        <p:spPr>
          <a:xfrm>
            <a:off x="1691640" y="2977163"/>
            <a:ext cx="1291459" cy="523220"/>
          </a:xfrm>
          <a:prstGeom prst="rect">
            <a:avLst/>
          </a:prstGeom>
          <a:noFill/>
        </p:spPr>
        <p:txBody>
          <a:bodyPr wrap="square" rtlCol="0">
            <a:spAutoFit/>
          </a:bodyPr>
          <a:lstStyle/>
          <a:p>
            <a:r>
              <a:rPr lang="en-US" altLang="zh-CN" sz="2800" dirty="0"/>
              <a:t>2</a:t>
            </a:r>
            <a:endParaRPr lang="zh-CN" altLang="en-US" sz="2800" dirty="0"/>
          </a:p>
        </p:txBody>
      </p:sp>
      <p:sp>
        <p:nvSpPr>
          <p:cNvPr id="36" name="文本框 35"/>
          <p:cNvSpPr txBox="1"/>
          <p:nvPr/>
        </p:nvSpPr>
        <p:spPr>
          <a:xfrm>
            <a:off x="1691639" y="4002112"/>
            <a:ext cx="1291459" cy="523220"/>
          </a:xfrm>
          <a:prstGeom prst="rect">
            <a:avLst/>
          </a:prstGeom>
          <a:noFill/>
        </p:spPr>
        <p:txBody>
          <a:bodyPr wrap="square" rtlCol="0">
            <a:spAutoFit/>
          </a:bodyPr>
          <a:lstStyle/>
          <a:p>
            <a:r>
              <a:rPr lang="en-US" altLang="zh-CN" sz="2800" dirty="0"/>
              <a:t>3</a:t>
            </a:r>
            <a:endParaRPr lang="zh-CN" altLang="en-US" sz="2800" dirty="0"/>
          </a:p>
        </p:txBody>
      </p:sp>
      <p:sp>
        <p:nvSpPr>
          <p:cNvPr id="37" name="文本框 36"/>
          <p:cNvSpPr txBox="1"/>
          <p:nvPr/>
        </p:nvSpPr>
        <p:spPr>
          <a:xfrm>
            <a:off x="1691638" y="4987774"/>
            <a:ext cx="1291459" cy="523220"/>
          </a:xfrm>
          <a:prstGeom prst="rect">
            <a:avLst/>
          </a:prstGeom>
          <a:noFill/>
        </p:spPr>
        <p:txBody>
          <a:bodyPr wrap="square" rtlCol="0">
            <a:spAutoFit/>
          </a:bodyPr>
          <a:lstStyle/>
          <a:p>
            <a:r>
              <a:rPr lang="en-US" altLang="zh-CN" sz="2800" dirty="0"/>
              <a:t>4</a:t>
            </a:r>
            <a:endParaRPr lang="zh-CN" altLang="en-US" sz="2800" dirty="0"/>
          </a:p>
        </p:txBody>
      </p:sp>
      <p:sp>
        <p:nvSpPr>
          <p:cNvPr id="44" name="文本框 43"/>
          <p:cNvSpPr txBox="1"/>
          <p:nvPr/>
        </p:nvSpPr>
        <p:spPr>
          <a:xfrm>
            <a:off x="2573588" y="1979585"/>
            <a:ext cx="5451291" cy="461665"/>
          </a:xfrm>
          <a:prstGeom prst="rect">
            <a:avLst/>
          </a:prstGeom>
          <a:noFill/>
        </p:spPr>
        <p:txBody>
          <a:bodyPr wrap="square" rtlCol="0">
            <a:spAutoFit/>
          </a:bodyPr>
          <a:lstStyle/>
          <a:p>
            <a:r>
              <a:rPr lang="zh-CN" altLang="en-US" sz="2400" dirty="0">
                <a:solidFill>
                  <a:schemeClr val="bg1"/>
                </a:solidFill>
              </a:rPr>
              <a:t>纳什均衡</a:t>
            </a:r>
          </a:p>
        </p:txBody>
      </p:sp>
      <p:sp>
        <p:nvSpPr>
          <p:cNvPr id="46" name="文本框 45"/>
          <p:cNvSpPr txBox="1"/>
          <p:nvPr/>
        </p:nvSpPr>
        <p:spPr>
          <a:xfrm>
            <a:off x="2573588" y="3013513"/>
            <a:ext cx="4779712" cy="461665"/>
          </a:xfrm>
          <a:prstGeom prst="rect">
            <a:avLst/>
          </a:prstGeom>
          <a:noFill/>
        </p:spPr>
        <p:txBody>
          <a:bodyPr wrap="square" rtlCol="0">
            <a:spAutoFit/>
          </a:bodyPr>
          <a:lstStyle/>
          <a:p>
            <a:r>
              <a:rPr lang="zh-CN" altLang="en-US" sz="2400" dirty="0">
                <a:solidFill>
                  <a:srgbClr val="FFFF00"/>
                </a:solidFill>
              </a:rPr>
              <a:t>不</a:t>
            </a:r>
            <a:r>
              <a:rPr lang="en-US" altLang="zh-CN" sz="2400" dirty="0">
                <a:solidFill>
                  <a:srgbClr val="FFFF00"/>
                </a:solidFill>
              </a:rPr>
              <a:t>/</a:t>
            </a:r>
            <a:r>
              <a:rPr lang="zh-CN" altLang="en-US" sz="2400" dirty="0">
                <a:solidFill>
                  <a:srgbClr val="FFFF00"/>
                </a:solidFill>
              </a:rPr>
              <a:t>完全信息博弈</a:t>
            </a:r>
          </a:p>
        </p:txBody>
      </p:sp>
      <p:sp>
        <p:nvSpPr>
          <p:cNvPr id="47" name="文本框 46"/>
          <p:cNvSpPr txBox="1"/>
          <p:nvPr/>
        </p:nvSpPr>
        <p:spPr>
          <a:xfrm>
            <a:off x="2573588" y="4043421"/>
            <a:ext cx="7743877" cy="461665"/>
          </a:xfrm>
          <a:prstGeom prst="rect">
            <a:avLst/>
          </a:prstGeom>
          <a:noFill/>
        </p:spPr>
        <p:txBody>
          <a:bodyPr wrap="square" rtlCol="0">
            <a:spAutoFit/>
          </a:bodyPr>
          <a:lstStyle/>
          <a:p>
            <a:r>
              <a:rPr lang="zh-CN" altLang="en-US" sz="2400" dirty="0">
                <a:solidFill>
                  <a:schemeClr val="bg1"/>
                </a:solidFill>
              </a:rPr>
              <a:t>动态博弈</a:t>
            </a:r>
          </a:p>
        </p:txBody>
      </p:sp>
      <p:sp>
        <p:nvSpPr>
          <p:cNvPr id="48" name="文本框 47"/>
          <p:cNvSpPr txBox="1"/>
          <p:nvPr/>
        </p:nvSpPr>
        <p:spPr>
          <a:xfrm>
            <a:off x="2573589" y="5017962"/>
            <a:ext cx="3295518" cy="461665"/>
          </a:xfrm>
          <a:prstGeom prst="rect">
            <a:avLst/>
          </a:prstGeom>
          <a:noFill/>
        </p:spPr>
        <p:txBody>
          <a:bodyPr wrap="square" rtlCol="0">
            <a:spAutoFit/>
          </a:bodyPr>
          <a:lstStyle/>
          <a:p>
            <a:r>
              <a:rPr lang="zh-CN" altLang="en-US" sz="2400" dirty="0">
                <a:solidFill>
                  <a:schemeClr val="bg1"/>
                </a:solidFill>
              </a:rPr>
              <a:t>狼人杀 </a:t>
            </a:r>
            <a:r>
              <a:rPr lang="en-US" altLang="zh-CN" sz="2400" dirty="0">
                <a:solidFill>
                  <a:schemeClr val="bg1"/>
                </a:solidFill>
              </a:rPr>
              <a:t>x </a:t>
            </a:r>
            <a:r>
              <a:rPr lang="zh-CN" altLang="en-US" sz="2400" dirty="0">
                <a:solidFill>
                  <a:schemeClr val="bg1"/>
                </a:solidFill>
              </a:rPr>
              <a:t>博弈</a:t>
            </a:r>
          </a:p>
        </p:txBody>
      </p:sp>
      <p:sp>
        <p:nvSpPr>
          <p:cNvPr id="31" name="文本框 30">
            <a:extLst>
              <a:ext uri="{FF2B5EF4-FFF2-40B4-BE49-F238E27FC236}">
                <a16:creationId xmlns:a16="http://schemas.microsoft.com/office/drawing/2014/main" id="{22982825-216A-7245-BCBF-754AD9076CB3}"/>
              </a:ext>
            </a:extLst>
          </p:cNvPr>
          <p:cNvSpPr txBox="1"/>
          <p:nvPr/>
        </p:nvSpPr>
        <p:spPr>
          <a:xfrm>
            <a:off x="5862049" y="2459487"/>
            <a:ext cx="2078024" cy="461665"/>
          </a:xfrm>
          <a:prstGeom prst="rect">
            <a:avLst/>
          </a:prstGeom>
          <a:noFill/>
        </p:spPr>
        <p:txBody>
          <a:bodyPr wrap="square" rtlCol="0">
            <a:spAutoFit/>
          </a:bodyPr>
          <a:lstStyle/>
          <a:p>
            <a:r>
              <a:rPr lang="zh-CN" altLang="en-US" sz="2400" dirty="0">
                <a:solidFill>
                  <a:schemeClr val="bg1"/>
                </a:solidFill>
              </a:rPr>
              <a:t>静态博弈</a:t>
            </a:r>
          </a:p>
        </p:txBody>
      </p:sp>
      <p:sp>
        <p:nvSpPr>
          <p:cNvPr id="32" name="文本框 31">
            <a:extLst>
              <a:ext uri="{FF2B5EF4-FFF2-40B4-BE49-F238E27FC236}">
                <a16:creationId xmlns:a16="http://schemas.microsoft.com/office/drawing/2014/main" id="{D5F2359F-6D65-6547-AE6F-F7D8260C9E21}"/>
              </a:ext>
            </a:extLst>
          </p:cNvPr>
          <p:cNvSpPr txBox="1"/>
          <p:nvPr/>
        </p:nvSpPr>
        <p:spPr>
          <a:xfrm>
            <a:off x="5168270" y="1843622"/>
            <a:ext cx="656499" cy="1569660"/>
          </a:xfrm>
          <a:prstGeom prst="rect">
            <a:avLst/>
          </a:prstGeom>
          <a:noFill/>
        </p:spPr>
        <p:txBody>
          <a:bodyPr wrap="square" rtlCol="0">
            <a:spAutoFit/>
          </a:bodyPr>
          <a:lstStyle/>
          <a:p>
            <a:r>
              <a:rPr lang="en-US" altLang="zh-CN" sz="9600" dirty="0">
                <a:solidFill>
                  <a:schemeClr val="bg1"/>
                </a:solidFill>
              </a:rPr>
              <a:t>}</a:t>
            </a:r>
            <a:endParaRPr lang="zh-CN" altLang="en-US" sz="9600" dirty="0">
              <a:solidFill>
                <a:schemeClr val="bg1"/>
              </a:solidFill>
            </a:endParaRPr>
          </a:p>
        </p:txBody>
      </p:sp>
    </p:spTree>
    <p:extLst>
      <p:ext uri="{BB962C8B-B14F-4D97-AF65-F5344CB8AC3E}">
        <p14:creationId xmlns:p14="http://schemas.microsoft.com/office/powerpoint/2010/main" val="33269278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_PRESENTER" val="92cae17f381159bf6f023c79094caaec0cca0ed"/>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ln w="19050">
          <a:solidFill>
            <a:schemeClr val="bg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4408</TotalTime>
  <Words>9397</Words>
  <Application>Microsoft Office PowerPoint</Application>
  <PresentationFormat>宽屏</PresentationFormat>
  <Paragraphs>1028</Paragraphs>
  <Slides>27</Slides>
  <Notes>27</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27</vt:i4>
      </vt:variant>
    </vt:vector>
  </HeadingPairs>
  <TitlesOfParts>
    <vt:vector size="34" baseType="lpstr">
      <vt:lpstr>微软雅黑</vt:lpstr>
      <vt:lpstr>Arial</vt:lpstr>
      <vt:lpstr>Arial</vt:lpstr>
      <vt:lpstr>Calibri</vt:lpstr>
      <vt:lpstr>Calibri Light</vt:lpstr>
      <vt:lpstr>Cambria Math</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yeshaojun5056@163.com</dc:creator>
  <cp:lastModifiedBy>Administrator</cp:lastModifiedBy>
  <cp:revision>760</cp:revision>
  <dcterms:created xsi:type="dcterms:W3CDTF">2015-07-27T07:00:14Z</dcterms:created>
  <dcterms:modified xsi:type="dcterms:W3CDTF">2022-08-25T17:16:36Z</dcterms:modified>
</cp:coreProperties>
</file>

<file path=docProps/thumbnail.jpeg>
</file>